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6">
  <p:sldMasterIdLst>
    <p:sldMasterId id="2147483648" r:id="rId1"/>
  </p:sldMasterIdLst>
  <p:notesMasterIdLst>
    <p:notesMasterId r:id="rId44"/>
  </p:notesMasterIdLst>
  <p:sldIdLst>
    <p:sldId id="284" r:id="rId2"/>
    <p:sldId id="290" r:id="rId3"/>
    <p:sldId id="304" r:id="rId4"/>
    <p:sldId id="291" r:id="rId5"/>
    <p:sldId id="302" r:id="rId6"/>
    <p:sldId id="300" r:id="rId7"/>
    <p:sldId id="288" r:id="rId8"/>
    <p:sldId id="289" r:id="rId9"/>
    <p:sldId id="296" r:id="rId10"/>
    <p:sldId id="313" r:id="rId11"/>
    <p:sldId id="305" r:id="rId12"/>
    <p:sldId id="316" r:id="rId13"/>
    <p:sldId id="256" r:id="rId14"/>
    <p:sldId id="309" r:id="rId15"/>
    <p:sldId id="257" r:id="rId16"/>
    <p:sldId id="308" r:id="rId17"/>
    <p:sldId id="299" r:id="rId18"/>
    <p:sldId id="307" r:id="rId19"/>
    <p:sldId id="258" r:id="rId20"/>
    <p:sldId id="322" r:id="rId21"/>
    <p:sldId id="317" r:id="rId22"/>
    <p:sldId id="306" r:id="rId23"/>
    <p:sldId id="262" r:id="rId24"/>
    <p:sldId id="263" r:id="rId25"/>
    <p:sldId id="310" r:id="rId26"/>
    <p:sldId id="265" r:id="rId27"/>
    <p:sldId id="283" r:id="rId28"/>
    <p:sldId id="267" r:id="rId29"/>
    <p:sldId id="268" r:id="rId30"/>
    <p:sldId id="311" r:id="rId31"/>
    <p:sldId id="270" r:id="rId32"/>
    <p:sldId id="271" r:id="rId33"/>
    <p:sldId id="272" r:id="rId34"/>
    <p:sldId id="273" r:id="rId35"/>
    <p:sldId id="312" r:id="rId36"/>
    <p:sldId id="275" r:id="rId37"/>
    <p:sldId id="276" r:id="rId38"/>
    <p:sldId id="324" r:id="rId39"/>
    <p:sldId id="294" r:id="rId40"/>
    <p:sldId id="298" r:id="rId41"/>
    <p:sldId id="318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50936-B545-4141-A91D-94E9A660D045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53748-B317-4666-B53C-FFB5762E3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4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53748-B317-4666-B53C-FFB5762E3B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6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53748-B317-4666-B53C-FFB5762E3B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4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1A91-3580-D3C0-7C8D-83E9AF49F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954D8-2E21-077E-4D06-A4A198015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27E35-3991-5C77-1C22-A2983633C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C4B8-04C9-4453-B867-F2F134D1068F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5EA04-3A17-396A-A94D-AC9752DB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18607-96D2-F676-37F7-AE1DC66C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38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E3033-96BA-3327-4024-F8B73BFD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80B99-1318-05A3-A955-4923664AB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D7ED4-E1BF-13E0-28EC-9F997CBF9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22D75-DDBA-4EEC-978D-7DF8CEDF733A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4C3BD-0F11-FA47-5B00-694F1668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B7B4D-EE38-1FDA-DD7C-CF620C85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6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D3B83-333F-0CE7-2964-423C0B0E9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07CC9-28A2-A87D-9FA4-32F95E90A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B664C-8AA9-1232-FD4F-0BF65478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E33C-93E0-41ED-913F-C9B5AB7CCC47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5E143-0FD8-ED2B-B686-25331E8A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DCD0C-ABFA-FFEB-49C1-E0C6D94E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6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E822-E8BE-B90A-09FA-7DBEFEF0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3D0A-9753-5B76-789D-D86CBE99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E1883-BD38-254F-2624-968115B5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8AE6-535C-436A-A0E7-006AB3836F79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BB6A5-E9F0-7D95-AB19-4130D330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F1D05-014C-0789-2441-8F09244E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6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7335-1B57-E718-0468-0F129ACF1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4909-DFDD-0551-C459-54D228E04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95750-9361-D0C6-EDF8-1E510491C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6A-5F4F-44E0-8044-02B2C8E7C33F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4913F-0032-23EB-6F78-256D7847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EFE0B-BE1D-2FB1-C1B4-7C9AF036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3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C1B1-E1E2-9425-897B-2C89D9B2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E3028-5BAF-E5B7-1B3E-19056E8EB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B666F-D1A7-3441-08AC-FA56CA727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C755C-12A0-9061-C51D-6366FEA2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EC240-3884-4A80-A91A-DF4F57F72BF9}" type="datetime1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33878-D640-4EB1-A8A8-14ADCCEE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2DFB3-9E48-AE27-4229-62BB7108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2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42AE-087E-A008-9A80-89A149CE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061A1-B28F-60EF-6C9E-CE1B1BD03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0F78F-8686-618A-4177-94FC1A90C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2E9D0-C659-1A9D-6DB5-C1CE7CB2A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862BC-10D2-79AD-FCCB-A1893C4AD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1443CB-371C-7DF2-6259-38F2594A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E870-4A2F-484D-9339-C21185829925}" type="datetime1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25D8B-6C7E-4192-A81B-330AAA33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4043B2-F321-64EB-9217-C9FA32C9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7554-FEDE-EA55-7061-9E8C793E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DEAF0-CD19-2D86-7186-D9A303E7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CA62-4805-45A9-B999-F79AC8B7BCF6}" type="datetime1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214C9-AEE9-4EBA-DE32-B9A83180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FE780-360B-4E10-20D1-2E753D57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8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08B3F7-768E-87C7-CB84-586937D8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578B-E39D-4CF6-A455-1FBB6F225A18}" type="datetime1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BF5410-AC1B-53BF-8C2A-36CB76C5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298A0-3490-ABDB-00EE-662CDC5E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1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BB6E-3057-C6E8-4AB7-227FE639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F226-CF45-989A-AE66-57202C01A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D73CA-D958-0821-7E5C-1037D1808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2F776-22BC-B4FC-814B-E8ED3FCC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66B5-4580-4AD6-BA95-ADE8B66E8EDE}" type="datetime1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46452-EBA2-DD6D-0361-E61B2231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6918A-BB13-72F6-80CC-2FCAE355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2456-7AC2-A781-DF67-ADD6FD0F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2D8432-CF94-DDAE-98EE-EEE0F6A8B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A00E5-A52C-11E9-6F22-C5AB3480A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CE18F-0066-3A5D-2D53-58D78F54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70C7-1741-4138-B90A-248878C73EEB}" type="datetime1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00481-388D-39B9-E1F8-BB0AC70B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6A1AB-6AEF-8BEE-9303-96998981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0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FE8F5F-B268-3507-E9EF-158D7835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BDB74-AA27-BF41-6BE7-825E458B2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CB7-E2A8-BEAF-93D8-0DCC7DE57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51C43-281F-4389-9A0D-8B9290B512CA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06BC3-AB6B-1C0E-A3CF-C2E2D8EAF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39A5-BDF5-C326-077D-D34CF52C9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E5B19-9D4C-4F26-8E59-DA344FB9E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7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8B18F2-16BB-39B7-4FC6-1B47D802A86A}"/>
              </a:ext>
            </a:extLst>
          </p:cNvPr>
          <p:cNvSpPr/>
          <p:nvPr/>
        </p:nvSpPr>
        <p:spPr>
          <a:xfrm>
            <a:off x="0" y="0"/>
            <a:ext cx="12192000" cy="2197947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0052BA-A322-0BFD-6A3E-8CF587EEE692}"/>
              </a:ext>
            </a:extLst>
          </p:cNvPr>
          <p:cNvSpPr txBox="1"/>
          <p:nvPr/>
        </p:nvSpPr>
        <p:spPr>
          <a:xfrm>
            <a:off x="495300" y="426814"/>
            <a:ext cx="11201400" cy="1481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4800"/>
              </a:spcAft>
            </a:pPr>
            <a:r>
              <a:rPr lang="en-US" sz="32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DESIGN </a:t>
            </a:r>
            <a:r>
              <a:rPr lang="en-US" sz="3200" b="1">
                <a:latin typeface="Times New Roman" panose="02020603050405020304" pitchFamily="18" charset="0"/>
                <a:ea typeface="Calibri" panose="020F0502020204030204" pitchFamily="34" charset="0"/>
              </a:rPr>
              <a:t>&amp;</a:t>
            </a:r>
            <a:r>
              <a:rPr lang="en-US" sz="32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OPTIMIZATION OF EFFICIENT LEAD-FREE PEROVSKITE BASED TANDEM SOLAR CELL</a:t>
            </a:r>
            <a:endParaRPr lang="en-US" sz="24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B76326-5E52-2CC2-4B7C-0FFEE9B49782}"/>
              </a:ext>
            </a:extLst>
          </p:cNvPr>
          <p:cNvSpPr txBox="1"/>
          <p:nvPr/>
        </p:nvSpPr>
        <p:spPr>
          <a:xfrm>
            <a:off x="4756582" y="2330852"/>
            <a:ext cx="2807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05F559-9DD4-F5E3-29DB-43232EA75E9E}"/>
              </a:ext>
            </a:extLst>
          </p:cNvPr>
          <p:cNvSpPr txBox="1"/>
          <p:nvPr/>
        </p:nvSpPr>
        <p:spPr>
          <a:xfrm>
            <a:off x="410571" y="2992582"/>
            <a:ext cx="4124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Mashrife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Jaman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Radib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ID : 1802007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FFB4A4-0BA0-B190-3B38-B5F10269F695}"/>
              </a:ext>
            </a:extLst>
          </p:cNvPr>
          <p:cNvSpPr txBox="1"/>
          <p:nvPr/>
        </p:nvSpPr>
        <p:spPr>
          <a:xfrm>
            <a:off x="8560223" y="2992582"/>
            <a:ext cx="2144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Abrar  Adib</a:t>
            </a:r>
          </a:p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ID : 1802019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08D0C2-A73C-21B9-5004-4198A8B8A2C8}"/>
              </a:ext>
            </a:extLst>
          </p:cNvPr>
          <p:cNvSpPr txBox="1"/>
          <p:nvPr/>
        </p:nvSpPr>
        <p:spPr>
          <a:xfrm>
            <a:off x="4692073" y="3700468"/>
            <a:ext cx="280785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  <a:b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Mrinmoy</a:t>
            </a: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Dey</a:t>
            </a:r>
            <a:b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  <a:b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CUET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/>
            </a:b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18022-DF7B-D49D-57B4-628416E111C3}"/>
              </a:ext>
            </a:extLst>
          </p:cNvPr>
          <p:cNvSpPr txBox="1"/>
          <p:nvPr/>
        </p:nvSpPr>
        <p:spPr>
          <a:xfrm>
            <a:off x="310303" y="5518132"/>
            <a:ext cx="12191999" cy="1381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 Engineering</a:t>
            </a:r>
            <a:b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Chittagong University of Engineering and Technology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729AA-A310-4A32-AD23-70652EFA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28" y="2855891"/>
            <a:ext cx="756744" cy="9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00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79F02-20F8-4156-B36B-9CCF46AB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2E5B19-9D4C-4F26-8E59-DA344FB9E2A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7C0650-CF76-47F9-9E84-A8A5594BF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611000"/>
              </p:ext>
            </p:extLst>
          </p:nvPr>
        </p:nvGraphicFramePr>
        <p:xfrm>
          <a:off x="1116753" y="951348"/>
          <a:ext cx="9958493" cy="15966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75225">
                  <a:extLst>
                    <a:ext uri="{9D8B030D-6E8A-4147-A177-3AD203B41FA5}">
                      <a16:colId xmlns:a16="http://schemas.microsoft.com/office/drawing/2014/main" val="4246523746"/>
                    </a:ext>
                  </a:extLst>
                </a:gridCol>
                <a:gridCol w="1255231">
                  <a:extLst>
                    <a:ext uri="{9D8B030D-6E8A-4147-A177-3AD203B41FA5}">
                      <a16:colId xmlns:a16="http://schemas.microsoft.com/office/drawing/2014/main" val="2809400518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917145938"/>
                    </a:ext>
                  </a:extLst>
                </a:gridCol>
                <a:gridCol w="996429">
                  <a:extLst>
                    <a:ext uri="{9D8B030D-6E8A-4147-A177-3AD203B41FA5}">
                      <a16:colId xmlns:a16="http://schemas.microsoft.com/office/drawing/2014/main" val="2285095911"/>
                    </a:ext>
                  </a:extLst>
                </a:gridCol>
                <a:gridCol w="1091422">
                  <a:extLst>
                    <a:ext uri="{9D8B030D-6E8A-4147-A177-3AD203B41FA5}">
                      <a16:colId xmlns:a16="http://schemas.microsoft.com/office/drawing/2014/main" val="1297451069"/>
                    </a:ext>
                  </a:extLst>
                </a:gridCol>
                <a:gridCol w="1530511">
                  <a:extLst>
                    <a:ext uri="{9D8B030D-6E8A-4147-A177-3AD203B41FA5}">
                      <a16:colId xmlns:a16="http://schemas.microsoft.com/office/drawing/2014/main" val="714857634"/>
                    </a:ext>
                  </a:extLst>
                </a:gridCol>
              </a:tblGrid>
              <a:tr h="1065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 Structure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800" baseline="-250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(volts)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(mA/cm</a:t>
                      </a:r>
                      <a:r>
                        <a:rPr lang="en-US" sz="18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PCE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Ref.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15077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F9D7F1-8BD6-4E35-B2EE-1D6955F8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467898"/>
              </p:ext>
            </p:extLst>
          </p:nvPr>
        </p:nvGraphicFramePr>
        <p:xfrm>
          <a:off x="1116754" y="2547992"/>
          <a:ext cx="9948333" cy="30501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75225">
                  <a:extLst>
                    <a:ext uri="{9D8B030D-6E8A-4147-A177-3AD203B41FA5}">
                      <a16:colId xmlns:a16="http://schemas.microsoft.com/office/drawing/2014/main" val="2568422113"/>
                    </a:ext>
                  </a:extLst>
                </a:gridCol>
                <a:gridCol w="1255231">
                  <a:extLst>
                    <a:ext uri="{9D8B030D-6E8A-4147-A177-3AD203B41FA5}">
                      <a16:colId xmlns:a16="http://schemas.microsoft.com/office/drawing/2014/main" val="67217410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607440973"/>
                    </a:ext>
                  </a:extLst>
                </a:gridCol>
                <a:gridCol w="996429">
                  <a:extLst>
                    <a:ext uri="{9D8B030D-6E8A-4147-A177-3AD203B41FA5}">
                      <a16:colId xmlns:a16="http://schemas.microsoft.com/office/drawing/2014/main" val="1320754352"/>
                    </a:ext>
                  </a:extLst>
                </a:gridCol>
                <a:gridCol w="1091422">
                  <a:extLst>
                    <a:ext uri="{9D8B030D-6E8A-4147-A177-3AD203B41FA5}">
                      <a16:colId xmlns:a16="http://schemas.microsoft.com/office/drawing/2014/main" val="404468525"/>
                    </a:ext>
                  </a:extLst>
                </a:gridCol>
                <a:gridCol w="1520351">
                  <a:extLst>
                    <a:ext uri="{9D8B030D-6E8A-4147-A177-3AD203B41FA5}">
                      <a16:colId xmlns:a16="http://schemas.microsoft.com/office/drawing/2014/main" val="270121391"/>
                    </a:ext>
                  </a:extLst>
                </a:gridCol>
              </a:tblGrid>
              <a:tr h="806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PbI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CIGS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1.81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20.49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81.90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30.50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[9]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7787"/>
                  </a:ext>
                </a:extLst>
              </a:tr>
              <a:tr h="747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PbI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sz="18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1.747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79.40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35.90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[10]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913725"/>
                  </a:ext>
                </a:extLst>
              </a:tr>
              <a:tr h="747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PbI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Si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79.45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35.30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[11]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15923"/>
                  </a:ext>
                </a:extLst>
              </a:tr>
              <a:tr h="747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MAGeI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FASnI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79.80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30.86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[12]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184569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75CE764-25F1-458A-A62B-B48B7B38C2DD}"/>
              </a:ext>
            </a:extLst>
          </p:cNvPr>
          <p:cNvSpPr txBox="1">
            <a:spLocks/>
          </p:cNvSpPr>
          <p:nvPr/>
        </p:nvSpPr>
        <p:spPr>
          <a:xfrm>
            <a:off x="1695865" y="254720"/>
            <a:ext cx="8980602" cy="493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of Tandem Cells</a:t>
            </a:r>
          </a:p>
        </p:txBody>
      </p:sp>
    </p:spTree>
    <p:extLst>
      <p:ext uri="{BB962C8B-B14F-4D97-AF65-F5344CB8AC3E}">
        <p14:creationId xmlns:p14="http://schemas.microsoft.com/office/powerpoint/2010/main" val="84021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/>
          <p:nvPr/>
        </p:nvSpPr>
        <p:spPr>
          <a:xfrm rot="-677855" flipH="1">
            <a:off x="2991924" y="1397887"/>
            <a:ext cx="793626" cy="506746"/>
          </a:xfrm>
          <a:prstGeom prst="rtTriangle">
            <a:avLst/>
          </a:prstGeom>
          <a:solidFill>
            <a:srgbClr val="EF3A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8"/>
          <p:cNvSpPr/>
          <p:nvPr/>
        </p:nvSpPr>
        <p:spPr>
          <a:xfrm rot="10800000" flipH="1">
            <a:off x="2722706" y="1004549"/>
            <a:ext cx="2056673" cy="494190"/>
          </a:xfrm>
          <a:custGeom>
            <a:avLst/>
            <a:gdLst/>
            <a:ahLst/>
            <a:cxnLst/>
            <a:rect l="l" t="t" r="r" b="b"/>
            <a:pathLst>
              <a:path w="2540000" h="943429" extrusionOk="0">
                <a:moveTo>
                  <a:pt x="0" y="0"/>
                </a:moveTo>
                <a:lnTo>
                  <a:pt x="1494971" y="0"/>
                </a:lnTo>
                <a:lnTo>
                  <a:pt x="1509486" y="0"/>
                </a:lnTo>
                <a:lnTo>
                  <a:pt x="2540000" y="0"/>
                </a:lnTo>
                <a:lnTo>
                  <a:pt x="1509486" y="930325"/>
                </a:lnTo>
                <a:lnTo>
                  <a:pt x="1509486" y="943429"/>
                </a:lnTo>
                <a:lnTo>
                  <a:pt x="1494971" y="943429"/>
                </a:lnTo>
                <a:lnTo>
                  <a:pt x="0" y="943429"/>
                </a:lnTo>
                <a:close/>
              </a:path>
            </a:pathLst>
          </a:custGeom>
          <a:solidFill>
            <a:srgbClr val="EF3A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8"/>
          <p:cNvSpPr/>
          <p:nvPr/>
        </p:nvSpPr>
        <p:spPr>
          <a:xfrm rot="10800000">
            <a:off x="2714756" y="1482072"/>
            <a:ext cx="1103086" cy="335157"/>
          </a:xfrm>
          <a:prstGeom prst="rtTriangle">
            <a:avLst/>
          </a:prstGeom>
          <a:solidFill>
            <a:srgbClr val="C21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2722706" y="1015248"/>
            <a:ext cx="14114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01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p18"/>
          <p:cNvCxnSpPr>
            <a:cxnSpLocks/>
          </p:cNvCxnSpPr>
          <p:nvPr/>
        </p:nvCxnSpPr>
        <p:spPr>
          <a:xfrm>
            <a:off x="4960466" y="1076661"/>
            <a:ext cx="0" cy="33710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F70C49F-733F-4B47-B0C0-9E020196D26B}"/>
              </a:ext>
            </a:extLst>
          </p:cNvPr>
          <p:cNvSpPr/>
          <p:nvPr/>
        </p:nvSpPr>
        <p:spPr>
          <a:xfrm>
            <a:off x="2715615" y="1004548"/>
            <a:ext cx="6926739" cy="479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42722-0639-4765-85AD-4255D593F87B}"/>
              </a:ext>
            </a:extLst>
          </p:cNvPr>
          <p:cNvSpPr txBox="1"/>
          <p:nvPr/>
        </p:nvSpPr>
        <p:spPr>
          <a:xfrm>
            <a:off x="5109389" y="1059449"/>
            <a:ext cx="330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Reference Cell</a:t>
            </a:r>
          </a:p>
        </p:txBody>
      </p:sp>
      <p:sp>
        <p:nvSpPr>
          <p:cNvPr id="23" name="Google Shape;313;p18">
            <a:extLst>
              <a:ext uri="{FF2B5EF4-FFF2-40B4-BE49-F238E27FC236}">
                <a16:creationId xmlns:a16="http://schemas.microsoft.com/office/drawing/2014/main" id="{EA7C987B-8081-4843-8CF7-0CFDCAE36016}"/>
              </a:ext>
            </a:extLst>
          </p:cNvPr>
          <p:cNvSpPr/>
          <p:nvPr/>
        </p:nvSpPr>
        <p:spPr>
          <a:xfrm rot="-677855" flipH="1">
            <a:off x="2991924" y="2337142"/>
            <a:ext cx="793626" cy="506746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14;p18">
            <a:extLst>
              <a:ext uri="{FF2B5EF4-FFF2-40B4-BE49-F238E27FC236}">
                <a16:creationId xmlns:a16="http://schemas.microsoft.com/office/drawing/2014/main" id="{28C4F0F2-9B7F-4AE6-AEBF-6AA818BFA738}"/>
              </a:ext>
            </a:extLst>
          </p:cNvPr>
          <p:cNvSpPr/>
          <p:nvPr/>
        </p:nvSpPr>
        <p:spPr>
          <a:xfrm rot="10800000" flipH="1">
            <a:off x="2722706" y="1943804"/>
            <a:ext cx="2056673" cy="494190"/>
          </a:xfrm>
          <a:custGeom>
            <a:avLst/>
            <a:gdLst/>
            <a:ahLst/>
            <a:cxnLst/>
            <a:rect l="l" t="t" r="r" b="b"/>
            <a:pathLst>
              <a:path w="2540000" h="943429" extrusionOk="0">
                <a:moveTo>
                  <a:pt x="0" y="0"/>
                </a:moveTo>
                <a:lnTo>
                  <a:pt x="1494971" y="0"/>
                </a:lnTo>
                <a:lnTo>
                  <a:pt x="1509486" y="0"/>
                </a:lnTo>
                <a:lnTo>
                  <a:pt x="2540000" y="0"/>
                </a:lnTo>
                <a:lnTo>
                  <a:pt x="1509486" y="930325"/>
                </a:lnTo>
                <a:lnTo>
                  <a:pt x="1509486" y="943429"/>
                </a:lnTo>
                <a:lnTo>
                  <a:pt x="1494971" y="943429"/>
                </a:lnTo>
                <a:lnTo>
                  <a:pt x="0" y="9434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15;p18">
            <a:extLst>
              <a:ext uri="{FF2B5EF4-FFF2-40B4-BE49-F238E27FC236}">
                <a16:creationId xmlns:a16="http://schemas.microsoft.com/office/drawing/2014/main" id="{4E2C20ED-5AF4-4B5D-96E6-9A064121F6EB}"/>
              </a:ext>
            </a:extLst>
          </p:cNvPr>
          <p:cNvSpPr/>
          <p:nvPr/>
        </p:nvSpPr>
        <p:spPr>
          <a:xfrm rot="10800000">
            <a:off x="2715617" y="2422937"/>
            <a:ext cx="1103086" cy="335157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16;p18">
            <a:extLst>
              <a:ext uri="{FF2B5EF4-FFF2-40B4-BE49-F238E27FC236}">
                <a16:creationId xmlns:a16="http://schemas.microsoft.com/office/drawing/2014/main" id="{C4CA1E80-86BB-4481-A266-C26ADCB565F3}"/>
              </a:ext>
            </a:extLst>
          </p:cNvPr>
          <p:cNvSpPr txBox="1"/>
          <p:nvPr/>
        </p:nvSpPr>
        <p:spPr>
          <a:xfrm>
            <a:off x="2722706" y="1954503"/>
            <a:ext cx="14114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02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319;p18">
            <a:extLst>
              <a:ext uri="{FF2B5EF4-FFF2-40B4-BE49-F238E27FC236}">
                <a16:creationId xmlns:a16="http://schemas.microsoft.com/office/drawing/2014/main" id="{6EF9C28B-6540-4651-903E-C19D84560B5B}"/>
              </a:ext>
            </a:extLst>
          </p:cNvPr>
          <p:cNvCxnSpPr>
            <a:cxnSpLocks/>
          </p:cNvCxnSpPr>
          <p:nvPr/>
        </p:nvCxnSpPr>
        <p:spPr>
          <a:xfrm>
            <a:off x="4960466" y="2015916"/>
            <a:ext cx="0" cy="33710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CFB24-87FD-4E6D-8521-B4E00F59C05C}"/>
              </a:ext>
            </a:extLst>
          </p:cNvPr>
          <p:cNvSpPr/>
          <p:nvPr/>
        </p:nvSpPr>
        <p:spPr>
          <a:xfrm>
            <a:off x="2714755" y="1943215"/>
            <a:ext cx="6927600" cy="479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1C108-6C0B-4001-9B40-F59FCF0FD6E1}"/>
              </a:ext>
            </a:extLst>
          </p:cNvPr>
          <p:cNvSpPr txBox="1"/>
          <p:nvPr/>
        </p:nvSpPr>
        <p:spPr>
          <a:xfrm>
            <a:off x="5109389" y="1982727"/>
            <a:ext cx="446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Design and Optimization of Top Cell </a:t>
            </a:r>
          </a:p>
        </p:txBody>
      </p:sp>
      <p:sp>
        <p:nvSpPr>
          <p:cNvPr id="37" name="Google Shape;313;p18">
            <a:extLst>
              <a:ext uri="{FF2B5EF4-FFF2-40B4-BE49-F238E27FC236}">
                <a16:creationId xmlns:a16="http://schemas.microsoft.com/office/drawing/2014/main" id="{57089D6D-B983-46D7-96F3-63A55205BC96}"/>
              </a:ext>
            </a:extLst>
          </p:cNvPr>
          <p:cNvSpPr/>
          <p:nvPr/>
        </p:nvSpPr>
        <p:spPr>
          <a:xfrm rot="-677855" flipH="1">
            <a:off x="2999874" y="3258481"/>
            <a:ext cx="793626" cy="50674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14;p18">
            <a:extLst>
              <a:ext uri="{FF2B5EF4-FFF2-40B4-BE49-F238E27FC236}">
                <a16:creationId xmlns:a16="http://schemas.microsoft.com/office/drawing/2014/main" id="{D75F10C8-B941-497C-8711-4E85C3FE6395}"/>
              </a:ext>
            </a:extLst>
          </p:cNvPr>
          <p:cNvSpPr/>
          <p:nvPr/>
        </p:nvSpPr>
        <p:spPr>
          <a:xfrm rot="10800000" flipH="1">
            <a:off x="2730656" y="2865143"/>
            <a:ext cx="2056673" cy="494190"/>
          </a:xfrm>
          <a:custGeom>
            <a:avLst/>
            <a:gdLst/>
            <a:ahLst/>
            <a:cxnLst/>
            <a:rect l="l" t="t" r="r" b="b"/>
            <a:pathLst>
              <a:path w="2540000" h="943429" extrusionOk="0">
                <a:moveTo>
                  <a:pt x="0" y="0"/>
                </a:moveTo>
                <a:lnTo>
                  <a:pt x="1494971" y="0"/>
                </a:lnTo>
                <a:lnTo>
                  <a:pt x="1509486" y="0"/>
                </a:lnTo>
                <a:lnTo>
                  <a:pt x="2540000" y="0"/>
                </a:lnTo>
                <a:lnTo>
                  <a:pt x="1509486" y="930325"/>
                </a:lnTo>
                <a:lnTo>
                  <a:pt x="1509486" y="943429"/>
                </a:lnTo>
                <a:lnTo>
                  <a:pt x="1494971" y="943429"/>
                </a:lnTo>
                <a:lnTo>
                  <a:pt x="0" y="9434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15;p18">
            <a:extLst>
              <a:ext uri="{FF2B5EF4-FFF2-40B4-BE49-F238E27FC236}">
                <a16:creationId xmlns:a16="http://schemas.microsoft.com/office/drawing/2014/main" id="{E31AF46F-AE67-49E1-88FD-23259DC92E99}"/>
              </a:ext>
            </a:extLst>
          </p:cNvPr>
          <p:cNvSpPr/>
          <p:nvPr/>
        </p:nvSpPr>
        <p:spPr>
          <a:xfrm rot="10800000">
            <a:off x="2723567" y="3344276"/>
            <a:ext cx="1103086" cy="33515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316;p18">
            <a:extLst>
              <a:ext uri="{FF2B5EF4-FFF2-40B4-BE49-F238E27FC236}">
                <a16:creationId xmlns:a16="http://schemas.microsoft.com/office/drawing/2014/main" id="{A07B2433-C1FB-4B5D-8E11-444D47652EA1}"/>
              </a:ext>
            </a:extLst>
          </p:cNvPr>
          <p:cNvSpPr txBox="1"/>
          <p:nvPr/>
        </p:nvSpPr>
        <p:spPr>
          <a:xfrm>
            <a:off x="2730656" y="2875842"/>
            <a:ext cx="14114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03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319;p18">
            <a:extLst>
              <a:ext uri="{FF2B5EF4-FFF2-40B4-BE49-F238E27FC236}">
                <a16:creationId xmlns:a16="http://schemas.microsoft.com/office/drawing/2014/main" id="{59C7B60B-4F84-4257-8773-6A49EB8650D8}"/>
              </a:ext>
            </a:extLst>
          </p:cNvPr>
          <p:cNvCxnSpPr>
            <a:cxnSpLocks/>
          </p:cNvCxnSpPr>
          <p:nvPr/>
        </p:nvCxnSpPr>
        <p:spPr>
          <a:xfrm>
            <a:off x="4968416" y="2937255"/>
            <a:ext cx="0" cy="33710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7ED30E1-C478-4BCF-9B4C-42582FD8C33C}"/>
              </a:ext>
            </a:extLst>
          </p:cNvPr>
          <p:cNvSpPr/>
          <p:nvPr/>
        </p:nvSpPr>
        <p:spPr>
          <a:xfrm>
            <a:off x="2722705" y="2864554"/>
            <a:ext cx="6919650" cy="479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591314-0AA0-482A-BC9A-1ECC177E83A5}"/>
              </a:ext>
            </a:extLst>
          </p:cNvPr>
          <p:cNvSpPr txBox="1"/>
          <p:nvPr/>
        </p:nvSpPr>
        <p:spPr>
          <a:xfrm>
            <a:off x="5117338" y="2874250"/>
            <a:ext cx="425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the Reference Cell</a:t>
            </a:r>
          </a:p>
        </p:txBody>
      </p:sp>
      <p:sp>
        <p:nvSpPr>
          <p:cNvPr id="59" name="Google Shape;313;p18">
            <a:extLst>
              <a:ext uri="{FF2B5EF4-FFF2-40B4-BE49-F238E27FC236}">
                <a16:creationId xmlns:a16="http://schemas.microsoft.com/office/drawing/2014/main" id="{85067096-A56F-4499-9BD8-DEAAE7006EDE}"/>
              </a:ext>
            </a:extLst>
          </p:cNvPr>
          <p:cNvSpPr/>
          <p:nvPr/>
        </p:nvSpPr>
        <p:spPr>
          <a:xfrm rot="-677855" flipH="1">
            <a:off x="2991924" y="4207831"/>
            <a:ext cx="793626" cy="506746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314;p18">
            <a:extLst>
              <a:ext uri="{FF2B5EF4-FFF2-40B4-BE49-F238E27FC236}">
                <a16:creationId xmlns:a16="http://schemas.microsoft.com/office/drawing/2014/main" id="{0927ECE8-5541-4C70-9118-FCD7AC6EAF57}"/>
              </a:ext>
            </a:extLst>
          </p:cNvPr>
          <p:cNvSpPr/>
          <p:nvPr/>
        </p:nvSpPr>
        <p:spPr>
          <a:xfrm rot="10800000" flipH="1">
            <a:off x="2722706" y="3814493"/>
            <a:ext cx="2056673" cy="494190"/>
          </a:xfrm>
          <a:custGeom>
            <a:avLst/>
            <a:gdLst/>
            <a:ahLst/>
            <a:cxnLst/>
            <a:rect l="l" t="t" r="r" b="b"/>
            <a:pathLst>
              <a:path w="2540000" h="943429" extrusionOk="0">
                <a:moveTo>
                  <a:pt x="0" y="0"/>
                </a:moveTo>
                <a:lnTo>
                  <a:pt x="1494971" y="0"/>
                </a:lnTo>
                <a:lnTo>
                  <a:pt x="1509486" y="0"/>
                </a:lnTo>
                <a:lnTo>
                  <a:pt x="2540000" y="0"/>
                </a:lnTo>
                <a:lnTo>
                  <a:pt x="1509486" y="930325"/>
                </a:lnTo>
                <a:lnTo>
                  <a:pt x="1509486" y="943429"/>
                </a:lnTo>
                <a:lnTo>
                  <a:pt x="1494971" y="943429"/>
                </a:lnTo>
                <a:lnTo>
                  <a:pt x="0" y="94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315;p18">
            <a:extLst>
              <a:ext uri="{FF2B5EF4-FFF2-40B4-BE49-F238E27FC236}">
                <a16:creationId xmlns:a16="http://schemas.microsoft.com/office/drawing/2014/main" id="{57185B22-CD8A-410A-BB73-CBFF66C2EE40}"/>
              </a:ext>
            </a:extLst>
          </p:cNvPr>
          <p:cNvSpPr/>
          <p:nvPr/>
        </p:nvSpPr>
        <p:spPr>
          <a:xfrm rot="10800000">
            <a:off x="2715617" y="4293626"/>
            <a:ext cx="1103086" cy="33515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16;p18">
            <a:extLst>
              <a:ext uri="{FF2B5EF4-FFF2-40B4-BE49-F238E27FC236}">
                <a16:creationId xmlns:a16="http://schemas.microsoft.com/office/drawing/2014/main" id="{E5576AA1-9FEA-4D08-87F6-D3BACEEB2E83}"/>
              </a:ext>
            </a:extLst>
          </p:cNvPr>
          <p:cNvSpPr txBox="1"/>
          <p:nvPr/>
        </p:nvSpPr>
        <p:spPr>
          <a:xfrm>
            <a:off x="2722706" y="3825192"/>
            <a:ext cx="14114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04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319;p18">
            <a:extLst>
              <a:ext uri="{FF2B5EF4-FFF2-40B4-BE49-F238E27FC236}">
                <a16:creationId xmlns:a16="http://schemas.microsoft.com/office/drawing/2014/main" id="{1A7AB052-1AAE-497E-B541-088E630674F6}"/>
              </a:ext>
            </a:extLst>
          </p:cNvPr>
          <p:cNvCxnSpPr>
            <a:cxnSpLocks/>
          </p:cNvCxnSpPr>
          <p:nvPr/>
        </p:nvCxnSpPr>
        <p:spPr>
          <a:xfrm>
            <a:off x="4960466" y="3886605"/>
            <a:ext cx="0" cy="33710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B987A21-2E6F-4195-8CAE-7B959C305A76}"/>
              </a:ext>
            </a:extLst>
          </p:cNvPr>
          <p:cNvSpPr txBox="1"/>
          <p:nvPr/>
        </p:nvSpPr>
        <p:spPr>
          <a:xfrm>
            <a:off x="5109388" y="3823600"/>
            <a:ext cx="4532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Design and Optimization of Bottom Cell </a:t>
            </a:r>
          </a:p>
          <a:p>
            <a:endParaRPr lang="en-US" sz="2000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4380B94-AA43-4C85-B3D6-0243616740B7}"/>
              </a:ext>
            </a:extLst>
          </p:cNvPr>
          <p:cNvSpPr/>
          <p:nvPr/>
        </p:nvSpPr>
        <p:spPr>
          <a:xfrm>
            <a:off x="2722705" y="3806534"/>
            <a:ext cx="6919650" cy="479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314;p18">
            <a:extLst>
              <a:ext uri="{FF2B5EF4-FFF2-40B4-BE49-F238E27FC236}">
                <a16:creationId xmlns:a16="http://schemas.microsoft.com/office/drawing/2014/main" id="{5F2820B5-0005-4A60-A099-7B059C9A6C5D}"/>
              </a:ext>
            </a:extLst>
          </p:cNvPr>
          <p:cNvSpPr/>
          <p:nvPr/>
        </p:nvSpPr>
        <p:spPr>
          <a:xfrm rot="10800000" flipH="1">
            <a:off x="2730656" y="5625828"/>
            <a:ext cx="2056673" cy="494190"/>
          </a:xfrm>
          <a:custGeom>
            <a:avLst/>
            <a:gdLst/>
            <a:ahLst/>
            <a:cxnLst/>
            <a:rect l="l" t="t" r="r" b="b"/>
            <a:pathLst>
              <a:path w="2540000" h="943429" extrusionOk="0">
                <a:moveTo>
                  <a:pt x="0" y="0"/>
                </a:moveTo>
                <a:lnTo>
                  <a:pt x="1494971" y="0"/>
                </a:lnTo>
                <a:lnTo>
                  <a:pt x="1509486" y="0"/>
                </a:lnTo>
                <a:lnTo>
                  <a:pt x="2540000" y="0"/>
                </a:lnTo>
                <a:lnTo>
                  <a:pt x="1509486" y="930325"/>
                </a:lnTo>
                <a:lnTo>
                  <a:pt x="1509486" y="943429"/>
                </a:lnTo>
                <a:lnTo>
                  <a:pt x="1494971" y="943429"/>
                </a:lnTo>
                <a:lnTo>
                  <a:pt x="0" y="94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315;p18">
            <a:extLst>
              <a:ext uri="{FF2B5EF4-FFF2-40B4-BE49-F238E27FC236}">
                <a16:creationId xmlns:a16="http://schemas.microsoft.com/office/drawing/2014/main" id="{737C42F7-9688-4D1B-AC3F-E3088DE273AD}"/>
              </a:ext>
            </a:extLst>
          </p:cNvPr>
          <p:cNvSpPr/>
          <p:nvPr/>
        </p:nvSpPr>
        <p:spPr>
          <a:xfrm rot="10800000">
            <a:off x="2723567" y="6104961"/>
            <a:ext cx="1103086" cy="335157"/>
          </a:xfrm>
          <a:prstGeom prst="rt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316;p18">
            <a:extLst>
              <a:ext uri="{FF2B5EF4-FFF2-40B4-BE49-F238E27FC236}">
                <a16:creationId xmlns:a16="http://schemas.microsoft.com/office/drawing/2014/main" id="{01F21F39-4291-4E7E-8F2C-03DD4DF5FE82}"/>
              </a:ext>
            </a:extLst>
          </p:cNvPr>
          <p:cNvSpPr txBox="1"/>
          <p:nvPr/>
        </p:nvSpPr>
        <p:spPr>
          <a:xfrm>
            <a:off x="2730656" y="5636527"/>
            <a:ext cx="14114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06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319;p18">
            <a:extLst>
              <a:ext uri="{FF2B5EF4-FFF2-40B4-BE49-F238E27FC236}">
                <a16:creationId xmlns:a16="http://schemas.microsoft.com/office/drawing/2014/main" id="{CCCC1C2E-A3C1-4695-8FBA-95A9B80700CD}"/>
              </a:ext>
            </a:extLst>
          </p:cNvPr>
          <p:cNvCxnSpPr>
            <a:cxnSpLocks/>
          </p:cNvCxnSpPr>
          <p:nvPr/>
        </p:nvCxnSpPr>
        <p:spPr>
          <a:xfrm>
            <a:off x="4968416" y="5697940"/>
            <a:ext cx="0" cy="33710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08727DF-0D77-47D1-AB85-BF797C229EE1}"/>
              </a:ext>
            </a:extLst>
          </p:cNvPr>
          <p:cNvSpPr/>
          <p:nvPr/>
        </p:nvSpPr>
        <p:spPr>
          <a:xfrm>
            <a:off x="2722704" y="5625239"/>
            <a:ext cx="6919649" cy="479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4FC04BE-2718-4CBE-A14C-AFE1AE56E181}"/>
              </a:ext>
            </a:extLst>
          </p:cNvPr>
          <p:cNvSpPr txBox="1"/>
          <p:nvPr/>
        </p:nvSpPr>
        <p:spPr>
          <a:xfrm>
            <a:off x="5109388" y="5689472"/>
            <a:ext cx="453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 the Simulation of Tandem Cell</a:t>
            </a:r>
          </a:p>
        </p:txBody>
      </p:sp>
      <p:sp>
        <p:nvSpPr>
          <p:cNvPr id="73" name="Google Shape;313;p18">
            <a:extLst>
              <a:ext uri="{FF2B5EF4-FFF2-40B4-BE49-F238E27FC236}">
                <a16:creationId xmlns:a16="http://schemas.microsoft.com/office/drawing/2014/main" id="{16542B3F-1F09-4041-A075-374113E4FC8A}"/>
              </a:ext>
            </a:extLst>
          </p:cNvPr>
          <p:cNvSpPr/>
          <p:nvPr/>
        </p:nvSpPr>
        <p:spPr>
          <a:xfrm rot="-677855" flipH="1">
            <a:off x="2991924" y="5099712"/>
            <a:ext cx="793626" cy="506746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315;p18">
            <a:extLst>
              <a:ext uri="{FF2B5EF4-FFF2-40B4-BE49-F238E27FC236}">
                <a16:creationId xmlns:a16="http://schemas.microsoft.com/office/drawing/2014/main" id="{16A398C6-1FC6-40B5-BBAE-EC3AD1D9D68B}"/>
              </a:ext>
            </a:extLst>
          </p:cNvPr>
          <p:cNvSpPr/>
          <p:nvPr/>
        </p:nvSpPr>
        <p:spPr>
          <a:xfrm rot="10800000">
            <a:off x="2715617" y="5185507"/>
            <a:ext cx="1103086" cy="335157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319;p18">
            <a:extLst>
              <a:ext uri="{FF2B5EF4-FFF2-40B4-BE49-F238E27FC236}">
                <a16:creationId xmlns:a16="http://schemas.microsoft.com/office/drawing/2014/main" id="{544FC600-8873-42A2-B547-F53421D11A06}"/>
              </a:ext>
            </a:extLst>
          </p:cNvPr>
          <p:cNvCxnSpPr>
            <a:cxnSpLocks/>
          </p:cNvCxnSpPr>
          <p:nvPr/>
        </p:nvCxnSpPr>
        <p:spPr>
          <a:xfrm>
            <a:off x="4960466" y="4778486"/>
            <a:ext cx="0" cy="33710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B0FD8AC6-271F-4270-B5D6-F19E37A5F06C}"/>
              </a:ext>
            </a:extLst>
          </p:cNvPr>
          <p:cNvSpPr/>
          <p:nvPr/>
        </p:nvSpPr>
        <p:spPr>
          <a:xfrm>
            <a:off x="2730656" y="4748003"/>
            <a:ext cx="6911698" cy="479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8739F1-3460-480D-B189-D40708C1A968}"/>
              </a:ext>
            </a:extLst>
          </p:cNvPr>
          <p:cNvSpPr txBox="1"/>
          <p:nvPr/>
        </p:nvSpPr>
        <p:spPr>
          <a:xfrm>
            <a:off x="5109388" y="4770751"/>
            <a:ext cx="446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Current Matching Between Two Cells</a:t>
            </a:r>
          </a:p>
        </p:txBody>
      </p:sp>
      <p:sp>
        <p:nvSpPr>
          <p:cNvPr id="87" name="Google Shape;314;p18">
            <a:extLst>
              <a:ext uri="{FF2B5EF4-FFF2-40B4-BE49-F238E27FC236}">
                <a16:creationId xmlns:a16="http://schemas.microsoft.com/office/drawing/2014/main" id="{0B4B7054-5FE7-4C12-BBA9-49CF64952063}"/>
              </a:ext>
            </a:extLst>
          </p:cNvPr>
          <p:cNvSpPr/>
          <p:nvPr/>
        </p:nvSpPr>
        <p:spPr>
          <a:xfrm rot="10800000" flipH="1">
            <a:off x="2722706" y="4748415"/>
            <a:ext cx="2056673" cy="494190"/>
          </a:xfrm>
          <a:custGeom>
            <a:avLst/>
            <a:gdLst/>
            <a:ahLst/>
            <a:cxnLst/>
            <a:rect l="l" t="t" r="r" b="b"/>
            <a:pathLst>
              <a:path w="2540000" h="943429" extrusionOk="0">
                <a:moveTo>
                  <a:pt x="0" y="0"/>
                </a:moveTo>
                <a:lnTo>
                  <a:pt x="1494971" y="0"/>
                </a:lnTo>
                <a:lnTo>
                  <a:pt x="1509486" y="0"/>
                </a:lnTo>
                <a:lnTo>
                  <a:pt x="2540000" y="0"/>
                </a:lnTo>
                <a:lnTo>
                  <a:pt x="1509486" y="930325"/>
                </a:lnTo>
                <a:lnTo>
                  <a:pt x="1509486" y="943429"/>
                </a:lnTo>
                <a:lnTo>
                  <a:pt x="1494971" y="943429"/>
                </a:lnTo>
                <a:lnTo>
                  <a:pt x="0" y="9434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316;p18">
            <a:extLst>
              <a:ext uri="{FF2B5EF4-FFF2-40B4-BE49-F238E27FC236}">
                <a16:creationId xmlns:a16="http://schemas.microsoft.com/office/drawing/2014/main" id="{AE883F4A-3DA5-4E30-92C1-887FA5DCC80A}"/>
              </a:ext>
            </a:extLst>
          </p:cNvPr>
          <p:cNvSpPr txBox="1"/>
          <p:nvPr/>
        </p:nvSpPr>
        <p:spPr>
          <a:xfrm>
            <a:off x="2722706" y="4759114"/>
            <a:ext cx="14114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05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E7786DFD-93C4-4032-9ACA-B6993BA23284}"/>
              </a:ext>
            </a:extLst>
          </p:cNvPr>
          <p:cNvSpPr txBox="1">
            <a:spLocks/>
          </p:cNvSpPr>
          <p:nvPr/>
        </p:nvSpPr>
        <p:spPr>
          <a:xfrm>
            <a:off x="1695865" y="254720"/>
            <a:ext cx="8980602" cy="493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021CF-42C4-4F00-9825-D4752102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8D1246-7F1B-4E82-859C-EA52DA34B5D1}"/>
              </a:ext>
            </a:extLst>
          </p:cNvPr>
          <p:cNvSpPr txBox="1">
            <a:spLocks/>
          </p:cNvSpPr>
          <p:nvPr/>
        </p:nvSpPr>
        <p:spPr>
          <a:xfrm>
            <a:off x="1695865" y="254720"/>
            <a:ext cx="8980602" cy="493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 Cell for Perovskite Top Cell</a:t>
            </a:r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334885-FEFF-4269-BBB5-B3DD15996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6" r="69470" b="2230"/>
          <a:stretch/>
        </p:blipFill>
        <p:spPr>
          <a:xfrm>
            <a:off x="1987062" y="1134208"/>
            <a:ext cx="2751992" cy="45368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3A6F73-414B-4173-B5D0-B99E8302064E}"/>
              </a:ext>
            </a:extLst>
          </p:cNvPr>
          <p:cNvSpPr/>
          <p:nvPr/>
        </p:nvSpPr>
        <p:spPr>
          <a:xfrm>
            <a:off x="1987062" y="5049518"/>
            <a:ext cx="404586" cy="502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B38A9A-F08B-44B4-B7F7-38923139EA06}"/>
              </a:ext>
            </a:extLst>
          </p:cNvPr>
          <p:cNvSpPr/>
          <p:nvPr/>
        </p:nvSpPr>
        <p:spPr>
          <a:xfrm>
            <a:off x="9771449" y="5049518"/>
            <a:ext cx="404586" cy="502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904275968">
            <a:extLst>
              <a:ext uri="{FF2B5EF4-FFF2-40B4-BE49-F238E27FC236}">
                <a16:creationId xmlns:a16="http://schemas.microsoft.com/office/drawing/2014/main" id="{22E58E31-B6E5-47B7-8877-879C0A9C4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044" y="6007034"/>
            <a:ext cx="4940109" cy="1846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bmk="_Toc163479914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1200" b="0" i="0" u="none" strike="noStrike" cap="none" normalizeH="0" baseline="0" bmk="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igure </a:t>
            </a:r>
            <a:r>
              <a:rPr lang="en-US" altLang="en-US" sz="1200" bmk="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kumimoji="0" lang="en-US" altLang="en-US" sz="1200" b="0" i="0" u="none" strike="noStrike" cap="none" normalizeH="0" baseline="0" bmk="_Toc16398922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Structure and Band </a:t>
            </a:r>
            <a:r>
              <a:rPr lang="en-US" altLang="en-US" sz="1200" bmk="_Toc16398922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</a:t>
            </a:r>
            <a:r>
              <a:rPr kumimoji="0" lang="en-US" altLang="en-US" sz="1200" b="0" i="0" u="none" strike="noStrike" cap="none" normalizeH="0" baseline="0" bmk="_Toc16398922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the Reference Cell [</a:t>
            </a:r>
            <a:r>
              <a:rPr lang="en-US" altLang="en-US" sz="1200" bmk="_Toc16398922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kumimoji="0" lang="en-US" altLang="en-US" sz="1200" b="0" i="0" u="none" strike="noStrike" cap="none" normalizeH="0" baseline="0" bmk="_Toc16398922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ABE30472-D7E6-C52B-F039-2DD33BA57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00450"/>
              </p:ext>
            </p:extLst>
          </p:nvPr>
        </p:nvGraphicFramePr>
        <p:xfrm>
          <a:off x="5073161" y="2250298"/>
          <a:ext cx="6506310" cy="196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262">
                  <a:extLst>
                    <a:ext uri="{9D8B030D-6E8A-4147-A177-3AD203B41FA5}">
                      <a16:colId xmlns:a16="http://schemas.microsoft.com/office/drawing/2014/main" val="1276922736"/>
                    </a:ext>
                  </a:extLst>
                </a:gridCol>
                <a:gridCol w="1301262">
                  <a:extLst>
                    <a:ext uri="{9D8B030D-6E8A-4147-A177-3AD203B41FA5}">
                      <a16:colId xmlns:a16="http://schemas.microsoft.com/office/drawing/2014/main" val="2743132584"/>
                    </a:ext>
                  </a:extLst>
                </a:gridCol>
                <a:gridCol w="1301262">
                  <a:extLst>
                    <a:ext uri="{9D8B030D-6E8A-4147-A177-3AD203B41FA5}">
                      <a16:colId xmlns:a16="http://schemas.microsoft.com/office/drawing/2014/main" val="386202297"/>
                    </a:ext>
                  </a:extLst>
                </a:gridCol>
                <a:gridCol w="1301262">
                  <a:extLst>
                    <a:ext uri="{9D8B030D-6E8A-4147-A177-3AD203B41FA5}">
                      <a16:colId xmlns:a16="http://schemas.microsoft.com/office/drawing/2014/main" val="3911624153"/>
                    </a:ext>
                  </a:extLst>
                </a:gridCol>
                <a:gridCol w="1301262">
                  <a:extLst>
                    <a:ext uri="{9D8B030D-6E8A-4147-A177-3AD203B41FA5}">
                      <a16:colId xmlns:a16="http://schemas.microsoft.com/office/drawing/2014/main" val="4126304127"/>
                    </a:ext>
                  </a:extLst>
                </a:gridCol>
              </a:tblGrid>
              <a:tr h="58944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Cells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</a:t>
                      </a:r>
                      <a:r>
                        <a:rPr lang="en-US" sz="16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(V)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 sz="1000" b="0" i="0" u="none" strike="noStrike" kern="1200" baseline="0"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US" sz="1700" b="1" i="0" u="none" strike="noStrike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700" b="1" i="0" u="none" strike="noStrike" baseline="-25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en-US" sz="1700" b="1" i="0" u="none" strike="noStrike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(mA/cm</a:t>
                      </a:r>
                      <a:r>
                        <a:rPr lang="en-US" sz="1700" b="1" i="0" u="none" strike="noStrike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7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 (%)</a:t>
                      </a: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PCE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</a:p>
                  </a:txBody>
                  <a:tcPr marL="86876" marR="86876" marT="43438" marB="43438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51829"/>
                  </a:ext>
                </a:extLst>
              </a:tr>
              <a:tr h="55975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Cell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31.88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84.89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21.66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/>
                </a:tc>
                <a:extLst>
                  <a:ext uri="{0D108BD9-81ED-4DB2-BD59-A6C34878D82A}">
                    <a16:rowId xmlns:a16="http://schemas.microsoft.com/office/drawing/2014/main" val="3651664361"/>
                  </a:ext>
                </a:extLst>
              </a:tr>
              <a:tr h="5597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Simulation</a:t>
                      </a:r>
                    </a:p>
                  </a:txBody>
                  <a:tcPr marL="86876" marR="86876" marT="43438" marB="43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30.43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84.35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20.03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876" marR="86876" marT="43438" marB="43438" anchor="ctr"/>
                </a:tc>
                <a:extLst>
                  <a:ext uri="{0D108BD9-81ED-4DB2-BD59-A6C34878D82A}">
                    <a16:rowId xmlns:a16="http://schemas.microsoft.com/office/drawing/2014/main" val="600799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13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Selection of ETL for Perovskite Top Cell</a:t>
            </a:r>
          </a:p>
        </p:txBody>
      </p:sp>
      <p:sp>
        <p:nvSpPr>
          <p:cNvPr id="42" name="Rectangle 51">
            <a:extLst>
              <a:ext uri="{FF2B5EF4-FFF2-40B4-BE49-F238E27FC236}">
                <a16:creationId xmlns:a16="http://schemas.microsoft.com/office/drawing/2014/main" id="{D38CE0AC-8CF7-FA7C-8560-9AB28062B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0E02A-EDAA-83A3-1410-2533DCEB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943EB2-DE6E-49CE-8193-A39DF7457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582360"/>
              </p:ext>
            </p:extLst>
          </p:nvPr>
        </p:nvGraphicFramePr>
        <p:xfrm>
          <a:off x="469901" y="1177197"/>
          <a:ext cx="6540498" cy="4592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6730">
                  <a:extLst>
                    <a:ext uri="{9D8B030D-6E8A-4147-A177-3AD203B41FA5}">
                      <a16:colId xmlns:a16="http://schemas.microsoft.com/office/drawing/2014/main" val="3361517676"/>
                    </a:ext>
                  </a:extLst>
                </a:gridCol>
                <a:gridCol w="1072661">
                  <a:extLst>
                    <a:ext uri="{9D8B030D-6E8A-4147-A177-3AD203B41FA5}">
                      <a16:colId xmlns:a16="http://schemas.microsoft.com/office/drawing/2014/main" val="1747575613"/>
                    </a:ext>
                  </a:extLst>
                </a:gridCol>
                <a:gridCol w="925199">
                  <a:extLst>
                    <a:ext uri="{9D8B030D-6E8A-4147-A177-3AD203B41FA5}">
                      <a16:colId xmlns:a16="http://schemas.microsoft.com/office/drawing/2014/main" val="3544084258"/>
                    </a:ext>
                  </a:extLst>
                </a:gridCol>
                <a:gridCol w="1078148">
                  <a:extLst>
                    <a:ext uri="{9D8B030D-6E8A-4147-A177-3AD203B41FA5}">
                      <a16:colId xmlns:a16="http://schemas.microsoft.com/office/drawing/2014/main" val="1473820174"/>
                    </a:ext>
                  </a:extLst>
                </a:gridCol>
                <a:gridCol w="997760">
                  <a:extLst>
                    <a:ext uri="{9D8B030D-6E8A-4147-A177-3AD203B41FA5}">
                      <a16:colId xmlns:a16="http://schemas.microsoft.com/office/drawing/2014/main" val="4235333353"/>
                    </a:ext>
                  </a:extLst>
                </a:gridCol>
              </a:tblGrid>
              <a:tr h="1545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Device Structure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800" baseline="-250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</a:t>
                      </a:r>
                      <a:b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(mA/cm</a:t>
                      </a:r>
                      <a:r>
                        <a:rPr lang="en-US" sz="17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700" baseline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7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V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(volts)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PCE (%)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445213"/>
                  </a:ext>
                </a:extLst>
              </a:tr>
              <a:tr h="7657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ITO/TiO</a:t>
                      </a:r>
                      <a:r>
                        <a:rPr lang="en-US" sz="1800" b="1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/MASnBr</a:t>
                      </a:r>
                      <a:r>
                        <a:rPr lang="en-US" sz="1800" b="1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/Au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29.53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1.06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80.37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25.22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845275"/>
                  </a:ext>
                </a:extLst>
              </a:tr>
              <a:tr h="7657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ITO/WS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/MASnBr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/Au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29.64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25.13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0286961"/>
                  </a:ext>
                </a:extLst>
              </a:tr>
              <a:tr h="7657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ITO/IGZO/MASnBr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/Au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80.21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2925459"/>
                  </a:ext>
                </a:extLst>
              </a:tr>
              <a:tr h="7499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ITO/AZO/MASnBr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/Au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1.061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65176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4A9FD29-DB5D-486D-9267-B6DD6F18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54" y="1354956"/>
            <a:ext cx="4788487" cy="39787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0CCEDF-1EE7-4B77-BFF0-F43F21F8ABE3}"/>
              </a:ext>
            </a:extLst>
          </p:cNvPr>
          <p:cNvSpPr/>
          <p:nvPr/>
        </p:nvSpPr>
        <p:spPr>
          <a:xfrm>
            <a:off x="6552913" y="544406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8 : PCE for Various ETL Layers</a:t>
            </a: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Selection of HTL for Perovskite Top Cell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0E02A-EDAA-83A3-1410-2533DCEB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2FB228-124C-43B7-BF71-89228153C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90260"/>
              </p:ext>
            </p:extLst>
          </p:nvPr>
        </p:nvGraphicFramePr>
        <p:xfrm>
          <a:off x="520429" y="1018052"/>
          <a:ext cx="6583755" cy="44511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4472">
                  <a:extLst>
                    <a:ext uri="{9D8B030D-6E8A-4147-A177-3AD203B41FA5}">
                      <a16:colId xmlns:a16="http://schemas.microsoft.com/office/drawing/2014/main" val="4028326547"/>
                    </a:ext>
                  </a:extLst>
                </a:gridCol>
                <a:gridCol w="993146">
                  <a:extLst>
                    <a:ext uri="{9D8B030D-6E8A-4147-A177-3AD203B41FA5}">
                      <a16:colId xmlns:a16="http://schemas.microsoft.com/office/drawing/2014/main" val="4056880550"/>
                    </a:ext>
                  </a:extLst>
                </a:gridCol>
                <a:gridCol w="744688">
                  <a:extLst>
                    <a:ext uri="{9D8B030D-6E8A-4147-A177-3AD203B41FA5}">
                      <a16:colId xmlns:a16="http://schemas.microsoft.com/office/drawing/2014/main" val="1904169195"/>
                    </a:ext>
                  </a:extLst>
                </a:gridCol>
                <a:gridCol w="744688">
                  <a:extLst>
                    <a:ext uri="{9D8B030D-6E8A-4147-A177-3AD203B41FA5}">
                      <a16:colId xmlns:a16="http://schemas.microsoft.com/office/drawing/2014/main" val="1874047836"/>
                    </a:ext>
                  </a:extLst>
                </a:gridCol>
                <a:gridCol w="876761">
                  <a:extLst>
                    <a:ext uri="{9D8B030D-6E8A-4147-A177-3AD203B41FA5}">
                      <a16:colId xmlns:a16="http://schemas.microsoft.com/office/drawing/2014/main" val="992698908"/>
                    </a:ext>
                  </a:extLst>
                </a:gridCol>
              </a:tblGrid>
              <a:tr h="12646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 Structure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J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</a:t>
                      </a:r>
                      <a:b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(mA/cm</a:t>
                      </a:r>
                      <a:r>
                        <a:rPr lang="en-US" sz="16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(volts)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FF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PCE (%)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3224"/>
                  </a:ext>
                </a:extLst>
              </a:tr>
              <a:tr h="7786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ITO/TiO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/MASnBr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/CuSbS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/Au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30.51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80.85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7665972"/>
                  </a:ext>
                </a:extLst>
              </a:tr>
              <a:tr h="11521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ITO/TiO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/MASnBr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/Spiro-</a:t>
                      </a:r>
                      <a:r>
                        <a:rPr lang="en-US" sz="1800" b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OMeTAD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/Au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30.32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78.35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25.36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8999194"/>
                  </a:ext>
                </a:extLst>
              </a:tr>
              <a:tr h="6115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ITO/ TiO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/MASnBr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/MoS</a:t>
                      </a:r>
                      <a:r>
                        <a:rPr lang="en-US" sz="1800" b="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/Au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77.12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2829314"/>
                  </a:ext>
                </a:extLst>
              </a:tr>
              <a:tr h="6441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ITO/ TiO</a:t>
                      </a:r>
                      <a:r>
                        <a:rPr lang="en-US" sz="1800" b="1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/MASnBr</a:t>
                      </a:r>
                      <a:r>
                        <a:rPr lang="en-US" sz="1800" b="1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/Cu</a:t>
                      </a:r>
                      <a:r>
                        <a:rPr lang="en-US" sz="1800" b="1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O/Au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30.85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1.048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80.43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26.23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613291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CB2CA2A-FD3B-43DF-9933-5AFCE2D9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823" y="1250317"/>
            <a:ext cx="4750777" cy="39628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C0FDAF-0BFD-4218-94B8-BABBC5CD6D48}"/>
              </a:ext>
            </a:extLst>
          </p:cNvPr>
          <p:cNvSpPr/>
          <p:nvPr/>
        </p:nvSpPr>
        <p:spPr>
          <a:xfrm>
            <a:off x="8610600" y="5330683"/>
            <a:ext cx="26197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9 : PCE for Various HTL Layers</a:t>
            </a: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72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Optimization of MASnBr</a:t>
            </a:r>
            <a:r>
              <a:rPr lang="en-US" sz="3200" b="1" baseline="-25000">
                <a:latin typeface="Times New Roman" panose="02020603050405020304" pitchFamily="18" charset="0"/>
              </a:rPr>
              <a:t>3</a:t>
            </a:r>
            <a:r>
              <a:rPr lang="en-US" sz="3200" b="1">
                <a:latin typeface="Times New Roman" panose="02020603050405020304" pitchFamily="18" charset="0"/>
              </a:rPr>
              <a:t> Absorber Layer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38608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9BF89-4DF2-63A3-0A2F-68973B429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76344"/>
            <a:ext cx="460531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10 : 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MASnBr</a:t>
            </a:r>
            <a:r>
              <a:rPr lang="en-US" sz="11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Absorber layer Thickness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Optimization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661BE-727F-4E9F-91FE-D3AB97E09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734" y="5182991"/>
            <a:ext cx="460531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11 : 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MASnBr</a:t>
            </a:r>
            <a:r>
              <a:rPr lang="en-US" sz="11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Absorber layer 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Doping density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Optimization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0BDC3F-DD50-49A1-8FE3-71A1E926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29" y="961780"/>
            <a:ext cx="3537153" cy="40133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EC6651-C9ED-484D-87D9-DB5225551721}"/>
              </a:ext>
            </a:extLst>
          </p:cNvPr>
          <p:cNvSpPr/>
          <p:nvPr/>
        </p:nvSpPr>
        <p:spPr>
          <a:xfrm>
            <a:off x="6499992" y="5122482"/>
            <a:ext cx="6096000" cy="5386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12 : 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MASnBr</a:t>
            </a:r>
            <a:r>
              <a:rPr lang="en-US" sz="11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Absorber layer Doping density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Optimization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96F43-28D5-48EB-8C3B-A7E123E861B8}"/>
              </a:ext>
            </a:extLst>
          </p:cNvPr>
          <p:cNvSpPr txBox="1"/>
          <p:nvPr/>
        </p:nvSpPr>
        <p:spPr>
          <a:xfrm>
            <a:off x="1128704" y="5813343"/>
            <a:ext cx="2297106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 = 500 nm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158C00-EEF2-4A6C-9CD2-E710723E5296}"/>
              </a:ext>
            </a:extLst>
          </p:cNvPr>
          <p:cNvSpPr txBox="1"/>
          <p:nvPr/>
        </p:nvSpPr>
        <p:spPr>
          <a:xfrm>
            <a:off x="4073736" y="5813343"/>
            <a:ext cx="3227216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Acceptor Density 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A31CA-CB08-4002-B177-D843AA0D326D}"/>
              </a:ext>
            </a:extLst>
          </p:cNvPr>
          <p:cNvSpPr txBox="1"/>
          <p:nvPr/>
        </p:nvSpPr>
        <p:spPr>
          <a:xfrm>
            <a:off x="7948879" y="5806829"/>
            <a:ext cx="3006438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Density 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BCD8F-E150-49DF-A51C-FB4FC898F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6" t="3859" r="3087"/>
          <a:stretch/>
        </p:blipFill>
        <p:spPr>
          <a:xfrm>
            <a:off x="3876730" y="885764"/>
            <a:ext cx="3537153" cy="42905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A13384-1779-4C1E-AFB9-AF5AB2BE71A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9635" y="1049392"/>
            <a:ext cx="2985313" cy="403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10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733" y="229697"/>
            <a:ext cx="9770533" cy="5540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Proposed Structure for MASnBr</a:t>
            </a:r>
            <a:r>
              <a:rPr lang="en-US" sz="3200" b="1" baseline="-25000">
                <a:latin typeface="Times New Roman" panose="02020603050405020304" pitchFamily="18" charset="0"/>
              </a:rPr>
              <a:t>3</a:t>
            </a:r>
            <a:r>
              <a:rPr lang="en-US" sz="3200" b="1">
                <a:latin typeface="Times New Roman" panose="02020603050405020304" pitchFamily="18" charset="0"/>
              </a:rPr>
              <a:t> Perovskite Top Cell</a:t>
            </a:r>
          </a:p>
        </p:txBody>
      </p:sp>
      <p:sp>
        <p:nvSpPr>
          <p:cNvPr id="29" name="Text Box 904275968">
            <a:extLst>
              <a:ext uri="{FF2B5EF4-FFF2-40B4-BE49-F238E27FC236}">
                <a16:creationId xmlns:a16="http://schemas.microsoft.com/office/drawing/2014/main" id="{EAF2A299-CDAC-BF99-F29C-FB09D371A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8" y="5657182"/>
            <a:ext cx="3201724" cy="1846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bmk="_Toc163479914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1200" b="0" i="0" u="none" strike="noStrike" cap="none" normalizeH="0" baseline="0" bmk="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igure 13</a:t>
            </a:r>
            <a:r>
              <a:rPr kumimoji="0" lang="en-US" altLang="en-US" sz="1200" b="0" i="0" u="none" strike="noStrike" cap="none" normalizeH="0" baseline="0" bmk="_Toc16398922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Structure of Perovskite Top Cell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E53BF54B-19DF-2F58-193F-4C4EF9EDCC06}"/>
              </a:ext>
            </a:extLst>
          </p:cNvPr>
          <p:cNvSpPr/>
          <p:nvPr/>
        </p:nvSpPr>
        <p:spPr>
          <a:xfrm>
            <a:off x="4230086" y="1695316"/>
            <a:ext cx="232884" cy="721119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Rectangle 51">
            <a:extLst>
              <a:ext uri="{FF2B5EF4-FFF2-40B4-BE49-F238E27FC236}">
                <a16:creationId xmlns:a16="http://schemas.microsoft.com/office/drawing/2014/main" id="{D38CE0AC-8CF7-FA7C-8560-9AB28062B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0CB79A-9E0E-7B6C-0078-89A5B224FF08}"/>
              </a:ext>
            </a:extLst>
          </p:cNvPr>
          <p:cNvSpPr txBox="1"/>
          <p:nvPr/>
        </p:nvSpPr>
        <p:spPr>
          <a:xfrm>
            <a:off x="2849408" y="1270767"/>
            <a:ext cx="232788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 1.5G Spectrum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0E02A-EDAA-83A3-1410-2533DCEB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16</a:t>
            </a:fld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AD7B32D9-A8BE-4BCB-823A-5AA8A9934CDD}"/>
              </a:ext>
            </a:extLst>
          </p:cNvPr>
          <p:cNvSpPr/>
          <p:nvPr/>
        </p:nvSpPr>
        <p:spPr>
          <a:xfrm>
            <a:off x="3515767" y="1695316"/>
            <a:ext cx="232884" cy="721119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16897EF-4EC0-4947-BA95-AE5266173A0B}"/>
              </a:ext>
            </a:extLst>
          </p:cNvPr>
          <p:cNvSpPr/>
          <p:nvPr/>
        </p:nvSpPr>
        <p:spPr>
          <a:xfrm>
            <a:off x="2801448" y="1694713"/>
            <a:ext cx="232884" cy="721119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9B280D1-BA8B-43D1-87CF-536E1BA3D6DA}"/>
              </a:ext>
            </a:extLst>
          </p:cNvPr>
          <p:cNvSpPr/>
          <p:nvPr/>
        </p:nvSpPr>
        <p:spPr>
          <a:xfrm>
            <a:off x="4944405" y="1694713"/>
            <a:ext cx="232884" cy="721119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C5B946-87A9-4EDA-AE3F-155C7F23E9BB}"/>
              </a:ext>
            </a:extLst>
          </p:cNvPr>
          <p:cNvSpPr txBox="1"/>
          <p:nvPr/>
        </p:nvSpPr>
        <p:spPr>
          <a:xfrm>
            <a:off x="6806151" y="3225222"/>
            <a:ext cx="3199495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 = 50 nm</a:t>
            </a:r>
          </a:p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Donor Density 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84C2B2-7639-4A22-B007-47CBD7CA8230}"/>
              </a:ext>
            </a:extLst>
          </p:cNvPr>
          <p:cNvSpPr txBox="1"/>
          <p:nvPr/>
        </p:nvSpPr>
        <p:spPr>
          <a:xfrm>
            <a:off x="6806152" y="4279619"/>
            <a:ext cx="3199494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 = 100 nm</a:t>
            </a:r>
          </a:p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Acceptor Density 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D024B1-0C2A-4DBD-9365-10076F95D6C7}"/>
              </a:ext>
            </a:extLst>
          </p:cNvPr>
          <p:cNvCxnSpPr>
            <a:cxnSpLocks/>
          </p:cNvCxnSpPr>
          <p:nvPr/>
        </p:nvCxnSpPr>
        <p:spPr>
          <a:xfrm>
            <a:off x="5400900" y="3548388"/>
            <a:ext cx="1405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059529-829B-4EED-A255-60CA1D14E4E1}"/>
              </a:ext>
            </a:extLst>
          </p:cNvPr>
          <p:cNvCxnSpPr>
            <a:cxnSpLocks/>
          </p:cNvCxnSpPr>
          <p:nvPr/>
        </p:nvCxnSpPr>
        <p:spPr>
          <a:xfrm>
            <a:off x="5400900" y="4602785"/>
            <a:ext cx="1405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1C2A61-4810-4CA3-B519-EC333E44D04B}"/>
              </a:ext>
            </a:extLst>
          </p:cNvPr>
          <p:cNvSpPr/>
          <p:nvPr/>
        </p:nvSpPr>
        <p:spPr>
          <a:xfrm>
            <a:off x="2678484" y="4874218"/>
            <a:ext cx="2692993" cy="4121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</a:t>
            </a:r>
            <a:endParaRPr lang="en-US" sz="1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81659" y="2509478"/>
            <a:ext cx="2692993" cy="4464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Glass substrate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81659" y="2956518"/>
            <a:ext cx="2692993" cy="461645"/>
          </a:xfrm>
          <a:prstGeom prst="rect">
            <a:avLst/>
          </a:prstGeom>
          <a:solidFill>
            <a:srgbClr val="C0000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ITO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78484" y="3425148"/>
            <a:ext cx="2692993" cy="44640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TiO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81659" y="3879173"/>
            <a:ext cx="2692993" cy="551815"/>
          </a:xfrm>
          <a:prstGeom prst="rect">
            <a:avLst/>
          </a:prstGeom>
          <a:solidFill>
            <a:srgbClr val="7030A0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400" b="1">
              <a:solidFill>
                <a:srgbClr val="0D0D0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SnBr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82929" y="4420828"/>
            <a:ext cx="2692993" cy="44640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9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7383" y="130466"/>
            <a:ext cx="10037233" cy="672570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Energy Band Alignment Diagram of Perovskite Top Cell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0E02A-EDAA-83A3-1410-2533DCEB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17</a:t>
            </a:fld>
            <a:endParaRPr lang="en-US"/>
          </a:p>
        </p:txBody>
      </p:sp>
      <p:sp>
        <p:nvSpPr>
          <p:cNvPr id="30" name="Text Box 904275968">
            <a:extLst>
              <a:ext uri="{FF2B5EF4-FFF2-40B4-BE49-F238E27FC236}">
                <a16:creationId xmlns:a16="http://schemas.microsoft.com/office/drawing/2014/main" id="{81C7504F-13EA-4F33-83C7-BE517E501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3191" y="5979709"/>
            <a:ext cx="5588000" cy="1846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bmk="_Toc163479914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1200" b="0" i="0" u="none" strike="noStrike" cap="none" normalizeH="0" baseline="0" bmk="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igure 14</a:t>
            </a:r>
            <a:r>
              <a:rPr kumimoji="0" lang="en-US" altLang="en-US" sz="1200" b="0" i="0" u="none" strike="noStrike" cap="none" normalizeH="0" baseline="0" bmk="_Toc16398922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altLang="en-US" sz="1200" bmk="_Toc16398922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band alignment diagram</a:t>
            </a:r>
            <a:r>
              <a:rPr kumimoji="0" lang="en-US" altLang="en-US" sz="1200" b="0" i="0" u="none" strike="noStrike" cap="none" normalizeH="0" baseline="0" bmk="_Toc16398922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Perovskite Top Cell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75DDC1-9007-4733-B3BA-3419BBD0A3E6}"/>
              </a:ext>
            </a:extLst>
          </p:cNvPr>
          <p:cNvSpPr/>
          <p:nvPr/>
        </p:nvSpPr>
        <p:spPr>
          <a:xfrm>
            <a:off x="5704840" y="2512620"/>
            <a:ext cx="1186180" cy="2091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MASnBr</a:t>
            </a:r>
            <a:r>
              <a:rPr lang="en-US" sz="2000" b="1" baseline="-25000"/>
              <a:t>3</a:t>
            </a:r>
            <a:endParaRPr lang="en-US" sz="20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A1CC8-4431-4099-BFD2-5C1F78C2025B}"/>
              </a:ext>
            </a:extLst>
          </p:cNvPr>
          <p:cNvSpPr/>
          <p:nvPr/>
        </p:nvSpPr>
        <p:spPr>
          <a:xfrm>
            <a:off x="6897631" y="1791822"/>
            <a:ext cx="943387" cy="24782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Cu</a:t>
            </a:r>
            <a:r>
              <a:rPr lang="en-US" sz="2400" b="1" baseline="-25000"/>
              <a:t>2</a:t>
            </a:r>
            <a:r>
              <a:rPr lang="en-US" sz="2400" b="1"/>
              <a:t>O</a:t>
            </a:r>
          </a:p>
          <a:p>
            <a:pPr algn="ctr"/>
            <a:r>
              <a:rPr lang="en-US" sz="2400" b="1"/>
              <a:t>(HTL)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4995DE-F883-4A9B-B3DA-83F024010035}"/>
              </a:ext>
            </a:extLst>
          </p:cNvPr>
          <p:cNvSpPr/>
          <p:nvPr/>
        </p:nvSpPr>
        <p:spPr>
          <a:xfrm>
            <a:off x="4716780" y="2756913"/>
            <a:ext cx="988061" cy="26298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TiO</a:t>
            </a:r>
            <a:r>
              <a:rPr lang="en-US" sz="2400" b="1" baseline="-25000"/>
              <a:t>2</a:t>
            </a:r>
            <a:endParaRPr lang="en-US" sz="2800" b="1" baseline="-25000"/>
          </a:p>
          <a:p>
            <a:pPr algn="ctr"/>
            <a:r>
              <a:rPr lang="en-US" sz="3600" b="1" baseline="-25000"/>
              <a:t>(ETL)</a:t>
            </a:r>
            <a:endParaRPr lang="en-US" sz="3200" b="1" baseline="-25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9829F-3AE9-4D88-9A46-8D59048DB024}"/>
              </a:ext>
            </a:extLst>
          </p:cNvPr>
          <p:cNvSpPr/>
          <p:nvPr/>
        </p:nvSpPr>
        <p:spPr>
          <a:xfrm>
            <a:off x="3523989" y="3399555"/>
            <a:ext cx="1186180" cy="48858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Cathode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05C048-5A66-4C4C-81D7-0BD7F7BFA530}"/>
              </a:ext>
            </a:extLst>
          </p:cNvPr>
          <p:cNvSpPr/>
          <p:nvPr/>
        </p:nvSpPr>
        <p:spPr>
          <a:xfrm>
            <a:off x="7847629" y="3131247"/>
            <a:ext cx="1186180" cy="4885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Anode</a:t>
            </a: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6C614AD0-FEC1-40BA-8B99-C4265A573F0D}"/>
              </a:ext>
            </a:extLst>
          </p:cNvPr>
          <p:cNvSpPr/>
          <p:nvPr/>
        </p:nvSpPr>
        <p:spPr>
          <a:xfrm rot="10064621">
            <a:off x="4773936" y="1574761"/>
            <a:ext cx="1282471" cy="676180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4FC6AD15-3C02-4198-8D54-F75D182C5510}"/>
              </a:ext>
            </a:extLst>
          </p:cNvPr>
          <p:cNvSpPr/>
          <p:nvPr/>
        </p:nvSpPr>
        <p:spPr>
          <a:xfrm rot="20629004">
            <a:off x="6550317" y="4806250"/>
            <a:ext cx="1317220" cy="637328"/>
          </a:xfrm>
          <a:prstGeom prst="curvedUpArrow">
            <a:avLst>
              <a:gd name="adj1" fmla="val 28014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84EDC2-96B3-44AD-9447-CA3258E17D8D}"/>
              </a:ext>
            </a:extLst>
          </p:cNvPr>
          <p:cNvSpPr/>
          <p:nvPr/>
        </p:nvSpPr>
        <p:spPr>
          <a:xfrm>
            <a:off x="5877191" y="2179223"/>
            <a:ext cx="345440" cy="3333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6819C2-BF49-4A68-9656-9FF0174D226E}"/>
              </a:ext>
            </a:extLst>
          </p:cNvPr>
          <p:cNvSpPr/>
          <p:nvPr/>
        </p:nvSpPr>
        <p:spPr>
          <a:xfrm>
            <a:off x="4831081" y="2422673"/>
            <a:ext cx="345440" cy="3333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B4244A-DC9B-44D2-8CE9-264DA3E78EF5}"/>
              </a:ext>
            </a:extLst>
          </p:cNvPr>
          <p:cNvSpPr/>
          <p:nvPr/>
        </p:nvSpPr>
        <p:spPr>
          <a:xfrm>
            <a:off x="3821812" y="3066159"/>
            <a:ext cx="345440" cy="3333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8A8754F-52A0-447D-8F37-B128E2156F7F}"/>
              </a:ext>
            </a:extLst>
          </p:cNvPr>
          <p:cNvSpPr/>
          <p:nvPr/>
        </p:nvSpPr>
        <p:spPr>
          <a:xfrm>
            <a:off x="2759951" y="1129770"/>
            <a:ext cx="452743" cy="458284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n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g</a:t>
            </a:r>
          </a:p>
          <a:p>
            <a:pPr algn="ctr"/>
            <a:r>
              <a:rPr lang="en-US"/>
              <a:t>y</a:t>
            </a:r>
          </a:p>
          <a:p>
            <a:pPr algn="ctr"/>
            <a:endParaRPr lang="en-US"/>
          </a:p>
          <a:p>
            <a:pPr algn="ctr"/>
            <a:r>
              <a:rPr lang="en-US"/>
              <a:t>L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v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D9AC5F-BB6F-4BB3-93D3-98B201C38FA0}"/>
              </a:ext>
            </a:extLst>
          </p:cNvPr>
          <p:cNvSpPr/>
          <p:nvPr/>
        </p:nvSpPr>
        <p:spPr>
          <a:xfrm>
            <a:off x="6331382" y="4608889"/>
            <a:ext cx="345440" cy="3333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h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26FE03-B8CA-44F2-AF2C-7E6780BEB168}"/>
              </a:ext>
            </a:extLst>
          </p:cNvPr>
          <p:cNvSpPr/>
          <p:nvPr/>
        </p:nvSpPr>
        <p:spPr>
          <a:xfrm>
            <a:off x="7498188" y="4270119"/>
            <a:ext cx="345440" cy="3333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h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B093F7-88EC-470D-BFD9-48BF8EE22D09}"/>
              </a:ext>
            </a:extLst>
          </p:cNvPr>
          <p:cNvSpPr/>
          <p:nvPr/>
        </p:nvSpPr>
        <p:spPr>
          <a:xfrm>
            <a:off x="8553363" y="3616946"/>
            <a:ext cx="345440" cy="3333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h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F7E37D-4760-4AD1-BCFB-0F1FEFB5CA4E}"/>
              </a:ext>
            </a:extLst>
          </p:cNvPr>
          <p:cNvSpPr txBox="1"/>
          <p:nvPr/>
        </p:nvSpPr>
        <p:spPr>
          <a:xfrm>
            <a:off x="5139499" y="2431017"/>
            <a:ext cx="6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-4.2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1A89DA-52EB-4973-B363-E2F0D4A8F63D}"/>
              </a:ext>
            </a:extLst>
          </p:cNvPr>
          <p:cNvSpPr txBox="1"/>
          <p:nvPr/>
        </p:nvSpPr>
        <p:spPr>
          <a:xfrm>
            <a:off x="4928171" y="5343284"/>
            <a:ext cx="6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-7.46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B9470-ED8D-4F82-ABB7-C092CE4E9777}"/>
              </a:ext>
            </a:extLst>
          </p:cNvPr>
          <p:cNvSpPr txBox="1"/>
          <p:nvPr/>
        </p:nvSpPr>
        <p:spPr>
          <a:xfrm>
            <a:off x="6196137" y="2183398"/>
            <a:ext cx="6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-4.17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5C55DD-239D-4B74-99F0-BF6A0F9E64D1}"/>
              </a:ext>
            </a:extLst>
          </p:cNvPr>
          <p:cNvSpPr txBox="1"/>
          <p:nvPr/>
        </p:nvSpPr>
        <p:spPr>
          <a:xfrm>
            <a:off x="5759418" y="4575110"/>
            <a:ext cx="6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-5.5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D6C65F-3B63-4B99-8D06-25E91E80E856}"/>
              </a:ext>
            </a:extLst>
          </p:cNvPr>
          <p:cNvSpPr txBox="1"/>
          <p:nvPr/>
        </p:nvSpPr>
        <p:spPr>
          <a:xfrm>
            <a:off x="7112005" y="1453529"/>
            <a:ext cx="6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-3.2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E39E04-88C1-4AA4-9668-92EDFFC4CE4D}"/>
              </a:ext>
            </a:extLst>
          </p:cNvPr>
          <p:cNvSpPr txBox="1"/>
          <p:nvPr/>
        </p:nvSpPr>
        <p:spPr>
          <a:xfrm>
            <a:off x="6833667" y="4265983"/>
            <a:ext cx="77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 -5.37</a:t>
            </a:r>
          </a:p>
        </p:txBody>
      </p: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20451661-ED53-41E5-B53C-2C13CE5EC176}"/>
              </a:ext>
            </a:extLst>
          </p:cNvPr>
          <p:cNvSpPr/>
          <p:nvPr/>
        </p:nvSpPr>
        <p:spPr>
          <a:xfrm rot="8739497">
            <a:off x="3510338" y="2152261"/>
            <a:ext cx="1282471" cy="676180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Up 32">
            <a:extLst>
              <a:ext uri="{FF2B5EF4-FFF2-40B4-BE49-F238E27FC236}">
                <a16:creationId xmlns:a16="http://schemas.microsoft.com/office/drawing/2014/main" id="{86F27D5F-1269-4118-82CF-15D177C65855}"/>
              </a:ext>
            </a:extLst>
          </p:cNvPr>
          <p:cNvSpPr/>
          <p:nvPr/>
        </p:nvSpPr>
        <p:spPr>
          <a:xfrm rot="19595536">
            <a:off x="7879066" y="4287857"/>
            <a:ext cx="1316713" cy="669854"/>
          </a:xfrm>
          <a:prstGeom prst="curvedUpArrow">
            <a:avLst>
              <a:gd name="adj1" fmla="val 28014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259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6" y="241830"/>
            <a:ext cx="9298093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Simulation Output of MASnBr</a:t>
            </a:r>
            <a:r>
              <a:rPr lang="en-US" sz="3200" b="1" baseline="-25000">
                <a:latin typeface="Times New Roman" panose="02020603050405020304" pitchFamily="18" charset="0"/>
              </a:rPr>
              <a:t>3</a:t>
            </a:r>
            <a:r>
              <a:rPr lang="en-US" sz="3200" b="1">
                <a:latin typeface="Times New Roman" panose="02020603050405020304" pitchFamily="18" charset="0"/>
              </a:rPr>
              <a:t> Perovskite Top Cell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F2465-6B7A-1824-B761-7C5D152FB7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1129769"/>
            <a:ext cx="5569363" cy="424984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FC7629-DA48-EF4D-691A-758946BE0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945"/>
              </p:ext>
            </p:extLst>
          </p:nvPr>
        </p:nvGraphicFramePr>
        <p:xfrm>
          <a:off x="6591298" y="4886031"/>
          <a:ext cx="4902200" cy="1053142"/>
        </p:xfrm>
        <a:graphic>
          <a:graphicData uri="http://schemas.openxmlformats.org/drawingml/2006/table">
            <a:tbl>
              <a:tblPr firstRow="1" firstCol="1" bandRow="1"/>
              <a:tblGrid>
                <a:gridCol w="1225550">
                  <a:extLst>
                    <a:ext uri="{9D8B030D-6E8A-4147-A177-3AD203B41FA5}">
                      <a16:colId xmlns:a16="http://schemas.microsoft.com/office/drawing/2014/main" val="4077879634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095106511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769055533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827255799"/>
                    </a:ext>
                  </a:extLst>
                </a:gridCol>
              </a:tblGrid>
              <a:tr h="618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(mA/cm</a:t>
                      </a:r>
                      <a:r>
                        <a:rPr lang="en-US" sz="1600" b="1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PCE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27438"/>
                  </a:ext>
                </a:extLst>
              </a:tr>
              <a:tr h="4344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30.75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80.66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1340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E439348-BA7E-6BBC-C7E3-765AF0493AB6}"/>
              </a:ext>
            </a:extLst>
          </p:cNvPr>
          <p:cNvSpPr txBox="1"/>
          <p:nvPr/>
        </p:nvSpPr>
        <p:spPr>
          <a:xfrm>
            <a:off x="6449058" y="4481334"/>
            <a:ext cx="5397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Output of Optimized Perovskite based Top 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07985-E8AE-095B-71E7-F223AD589142}"/>
              </a:ext>
            </a:extLst>
          </p:cNvPr>
          <p:cNvSpPr txBox="1"/>
          <p:nvPr/>
        </p:nvSpPr>
        <p:spPr>
          <a:xfrm>
            <a:off x="698499" y="557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15 :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JV curve of MASnBr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based Top Cell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C5112-3DDA-FE2B-CED3-BAF6EE37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1129769"/>
            <a:ext cx="2532185" cy="328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Thermal Stability of MASnBr</a:t>
            </a:r>
            <a:r>
              <a:rPr lang="en-US" sz="3200" b="1" baseline="-25000">
                <a:latin typeface="Times New Roman" panose="02020603050405020304" pitchFamily="18" charset="0"/>
              </a:rPr>
              <a:t>3</a:t>
            </a:r>
            <a:r>
              <a:rPr lang="en-US" sz="3200" b="1">
                <a:latin typeface="Times New Roman" panose="02020603050405020304" pitchFamily="18" charset="0"/>
              </a:rPr>
              <a:t> Perovskite Top Cell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3ED11-547A-8C42-D299-B951C0A62D8E}"/>
              </a:ext>
            </a:extLst>
          </p:cNvPr>
          <p:cNvSpPr txBox="1"/>
          <p:nvPr/>
        </p:nvSpPr>
        <p:spPr>
          <a:xfrm>
            <a:off x="5938520" y="965200"/>
            <a:ext cx="5344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temperature coefficient of the perovskite based top cell is found to be  about 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-0.183% per </a:t>
            </a:r>
            <a:r>
              <a:rPr lang="en-US" sz="2400" b="1" baseline="3000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792E8-9321-0405-9DCC-1834079B46CB}"/>
              </a:ext>
            </a:extLst>
          </p:cNvPr>
          <p:cNvSpPr txBox="1"/>
          <p:nvPr/>
        </p:nvSpPr>
        <p:spPr>
          <a:xfrm>
            <a:off x="127000" y="5377136"/>
            <a:ext cx="6096000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16 : Effect of Temperature Variation on Top Cell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92C4A7-A267-D3EB-A6DA-C2C2A33A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B01D0-81E6-4D10-9D76-405FEE12E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2" t="40281" r="2653" b="10456"/>
          <a:stretch/>
        </p:blipFill>
        <p:spPr>
          <a:xfrm>
            <a:off x="599164" y="1249223"/>
            <a:ext cx="5080276" cy="39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3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F2B5-795D-2BA1-85A6-98D7C6405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65" y="228601"/>
            <a:ext cx="8980602" cy="493860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240FA-D141-33EC-7B3F-98DA2E35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2</a:t>
            </a:fld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2C008C1-CB64-4753-8D05-D8AB84C83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151" y="1169188"/>
            <a:ext cx="7153689" cy="4877149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Objectives.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Present State of Problem.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Why Solar Energy.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Methodology.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Design and Simulation of Proposed Tandem Cell.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Discussions.</a:t>
            </a:r>
          </a:p>
        </p:txBody>
      </p:sp>
    </p:spTree>
    <p:extLst>
      <p:ext uri="{BB962C8B-B14F-4D97-AF65-F5344CB8AC3E}">
        <p14:creationId xmlns:p14="http://schemas.microsoft.com/office/powerpoint/2010/main" val="3503813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4F2B-3F0A-459B-AB3F-60A458BE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7FA02-768D-4DF9-8AE0-B6EABE2BFF3A}"/>
              </a:ext>
            </a:extLst>
          </p:cNvPr>
          <p:cNvSpPr txBox="1">
            <a:spLocks/>
          </p:cNvSpPr>
          <p:nvPr/>
        </p:nvSpPr>
        <p:spPr>
          <a:xfrm>
            <a:off x="1451186" y="221510"/>
            <a:ext cx="9521613" cy="477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</a:rPr>
              <a:t>Quantum Efficiency of Perovskite Top Cell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9156-86BC-475B-AD55-1194DF6E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5" t="8631" r="10202" b="3799"/>
          <a:stretch/>
        </p:blipFill>
        <p:spPr>
          <a:xfrm>
            <a:off x="3151292" y="873760"/>
            <a:ext cx="6121400" cy="4704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0346F6-54BE-48C2-94B9-933F9F1C454D}"/>
              </a:ext>
            </a:extLst>
          </p:cNvPr>
          <p:cNvSpPr txBox="1"/>
          <p:nvPr/>
        </p:nvSpPr>
        <p:spPr>
          <a:xfrm>
            <a:off x="3151292" y="5752253"/>
            <a:ext cx="6096000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17 :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QE vs wavelength curve of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Top Cell</a:t>
            </a:r>
          </a:p>
        </p:txBody>
      </p:sp>
    </p:spTree>
    <p:extLst>
      <p:ext uri="{BB962C8B-B14F-4D97-AF65-F5344CB8AC3E}">
        <p14:creationId xmlns:p14="http://schemas.microsoft.com/office/powerpoint/2010/main" val="1586397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62ADF-0B1A-43E8-A7F4-D877D7C3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A62115-8535-421F-9F0C-2EB5BEE5ED88}"/>
              </a:ext>
            </a:extLst>
          </p:cNvPr>
          <p:cNvSpPr txBox="1">
            <a:spLocks/>
          </p:cNvSpPr>
          <p:nvPr/>
        </p:nvSpPr>
        <p:spPr>
          <a:xfrm>
            <a:off x="-121920" y="241830"/>
            <a:ext cx="12313919" cy="477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latin typeface="Times New Roman" panose="02020603050405020304" pitchFamily="18" charset="0"/>
              </a:rPr>
              <a:t>Comparison of the Optimized Top Cell With Reference Cell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48558-8789-4653-8F29-4DC5FECC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04" y="1473905"/>
            <a:ext cx="2438400" cy="3339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6EBEE-0BAA-4EB4-A9BB-5CCDF30293AE}"/>
              </a:ext>
            </a:extLst>
          </p:cNvPr>
          <p:cNvSpPr txBox="1"/>
          <p:nvPr/>
        </p:nvSpPr>
        <p:spPr>
          <a:xfrm>
            <a:off x="2191006" y="1011482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Cell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6FEA2BF-B226-4949-93C1-FE49F9039B45}"/>
              </a:ext>
            </a:extLst>
          </p:cNvPr>
          <p:cNvSpPr/>
          <p:nvPr/>
        </p:nvSpPr>
        <p:spPr>
          <a:xfrm>
            <a:off x="5359402" y="2688293"/>
            <a:ext cx="978408" cy="484632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85431-57A4-4F14-BE56-8214C3AF1657}"/>
              </a:ext>
            </a:extLst>
          </p:cNvPr>
          <p:cNvSpPr txBox="1"/>
          <p:nvPr/>
        </p:nvSpPr>
        <p:spPr>
          <a:xfrm>
            <a:off x="7479319" y="997147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Cell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F0BCA7B-7102-42D7-A5F2-D0AFB9276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476578"/>
              </p:ext>
            </p:extLst>
          </p:nvPr>
        </p:nvGraphicFramePr>
        <p:xfrm>
          <a:off x="1133077" y="5272504"/>
          <a:ext cx="4412476" cy="861585"/>
        </p:xfrm>
        <a:graphic>
          <a:graphicData uri="http://schemas.openxmlformats.org/drawingml/2006/table">
            <a:tbl>
              <a:tblPr firstRow="1" firstCol="1" bandRow="1"/>
              <a:tblGrid>
                <a:gridCol w="1103119">
                  <a:extLst>
                    <a:ext uri="{9D8B030D-6E8A-4147-A177-3AD203B41FA5}">
                      <a16:colId xmlns:a16="http://schemas.microsoft.com/office/drawing/2014/main" val="4077879634"/>
                    </a:ext>
                  </a:extLst>
                </a:gridCol>
                <a:gridCol w="1103119">
                  <a:extLst>
                    <a:ext uri="{9D8B030D-6E8A-4147-A177-3AD203B41FA5}">
                      <a16:colId xmlns:a16="http://schemas.microsoft.com/office/drawing/2014/main" val="3095106511"/>
                    </a:ext>
                  </a:extLst>
                </a:gridCol>
                <a:gridCol w="1103119">
                  <a:extLst>
                    <a:ext uri="{9D8B030D-6E8A-4147-A177-3AD203B41FA5}">
                      <a16:colId xmlns:a16="http://schemas.microsoft.com/office/drawing/2014/main" val="3769055533"/>
                    </a:ext>
                  </a:extLst>
                </a:gridCol>
                <a:gridCol w="1103119">
                  <a:extLst>
                    <a:ext uri="{9D8B030D-6E8A-4147-A177-3AD203B41FA5}">
                      <a16:colId xmlns:a16="http://schemas.microsoft.com/office/drawing/2014/main" val="3827255799"/>
                    </a:ext>
                  </a:extLst>
                </a:gridCol>
              </a:tblGrid>
              <a:tr h="5025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1" baseline="-2500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(V)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b="1" baseline="-2500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(mA/cm</a:t>
                      </a:r>
                      <a:r>
                        <a:rPr lang="en-US" sz="1600" b="1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 (%)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PCE (%)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27438"/>
                  </a:ext>
                </a:extLst>
              </a:tr>
              <a:tr h="3526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31.88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84.89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21.66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1340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6CA921D-5DF4-4FC6-8C51-70644FD93160}"/>
              </a:ext>
            </a:extLst>
          </p:cNvPr>
          <p:cNvSpPr txBox="1"/>
          <p:nvPr/>
        </p:nvSpPr>
        <p:spPr>
          <a:xfrm>
            <a:off x="1107748" y="4813445"/>
            <a:ext cx="48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Output of Reference Cell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1ED5ED1-75A5-4A2E-9AC5-C48E8A6E2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51191"/>
              </p:ext>
            </p:extLst>
          </p:nvPr>
        </p:nvGraphicFramePr>
        <p:xfrm>
          <a:off x="6307940" y="5269589"/>
          <a:ext cx="4412476" cy="861585"/>
        </p:xfrm>
        <a:graphic>
          <a:graphicData uri="http://schemas.openxmlformats.org/drawingml/2006/table">
            <a:tbl>
              <a:tblPr firstRow="1" firstCol="1" bandRow="1"/>
              <a:tblGrid>
                <a:gridCol w="1103119">
                  <a:extLst>
                    <a:ext uri="{9D8B030D-6E8A-4147-A177-3AD203B41FA5}">
                      <a16:colId xmlns:a16="http://schemas.microsoft.com/office/drawing/2014/main" val="4077879634"/>
                    </a:ext>
                  </a:extLst>
                </a:gridCol>
                <a:gridCol w="1103119">
                  <a:extLst>
                    <a:ext uri="{9D8B030D-6E8A-4147-A177-3AD203B41FA5}">
                      <a16:colId xmlns:a16="http://schemas.microsoft.com/office/drawing/2014/main" val="3095106511"/>
                    </a:ext>
                  </a:extLst>
                </a:gridCol>
                <a:gridCol w="1103119">
                  <a:extLst>
                    <a:ext uri="{9D8B030D-6E8A-4147-A177-3AD203B41FA5}">
                      <a16:colId xmlns:a16="http://schemas.microsoft.com/office/drawing/2014/main" val="3769055533"/>
                    </a:ext>
                  </a:extLst>
                </a:gridCol>
                <a:gridCol w="1103119">
                  <a:extLst>
                    <a:ext uri="{9D8B030D-6E8A-4147-A177-3AD203B41FA5}">
                      <a16:colId xmlns:a16="http://schemas.microsoft.com/office/drawing/2014/main" val="3827255799"/>
                    </a:ext>
                  </a:extLst>
                </a:gridCol>
              </a:tblGrid>
              <a:tr h="5025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(mA/cm</a:t>
                      </a:r>
                      <a:r>
                        <a:rPr lang="en-US" sz="1600" b="1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PCE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27438"/>
                  </a:ext>
                </a:extLst>
              </a:tr>
              <a:tr h="3526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30.75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80.66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134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4999C48-AA5F-4011-A5DA-E37210002A33}"/>
              </a:ext>
            </a:extLst>
          </p:cNvPr>
          <p:cNvSpPr txBox="1"/>
          <p:nvPr/>
        </p:nvSpPr>
        <p:spPr>
          <a:xfrm>
            <a:off x="6173816" y="4813445"/>
            <a:ext cx="48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Output of Proposed Top Cell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085" y="1500986"/>
            <a:ext cx="2532185" cy="33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45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AM 1.5G and Filtered Spectrum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8B50F-C159-864B-9FB1-8C60955912F6}"/>
              </a:ext>
            </a:extLst>
          </p:cNvPr>
          <p:cNvSpPr txBox="1"/>
          <p:nvPr/>
        </p:nvSpPr>
        <p:spPr>
          <a:xfrm>
            <a:off x="792755" y="5907304"/>
            <a:ext cx="6096000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18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: AM 1.5G and Filtered Spectrum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DC8EE-E3B5-5050-7D5B-597A58F1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20701-3746-4DE5-90FE-4D1D9539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55" y="935037"/>
            <a:ext cx="6096000" cy="4840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EBCFA4-128C-4935-937F-1EA61BCA3B03}"/>
              </a:ext>
            </a:extLst>
          </p:cNvPr>
          <p:cNvSpPr txBox="1"/>
          <p:nvPr/>
        </p:nvSpPr>
        <p:spPr>
          <a:xfrm>
            <a:off x="7193280" y="1129770"/>
            <a:ext cx="42059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filtered spectrum can be calculated from the following formula :</a:t>
            </a:r>
          </a:p>
          <a:p>
            <a:pPr algn="just">
              <a:lnSpc>
                <a:spcPct val="150000"/>
              </a:lnSpc>
            </a:pPr>
            <a:endParaRPr lang="en-US" sz="2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7BA26-7062-4CEB-9992-9443FAEC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0" y="3284207"/>
            <a:ext cx="4398240" cy="8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78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Structure of Si Bottom Cell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C53C5B-B63E-CECB-41D3-9DE87D1F2D93}"/>
              </a:ext>
            </a:extLst>
          </p:cNvPr>
          <p:cNvSpPr/>
          <p:nvPr/>
        </p:nvSpPr>
        <p:spPr>
          <a:xfrm>
            <a:off x="2534255" y="3153100"/>
            <a:ext cx="2848503" cy="54225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c-Si (n) </a:t>
            </a: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24C8CF-D79F-A81A-1362-613DB55169A5}"/>
              </a:ext>
            </a:extLst>
          </p:cNvPr>
          <p:cNvSpPr/>
          <p:nvPr/>
        </p:nvSpPr>
        <p:spPr>
          <a:xfrm>
            <a:off x="2534255" y="3699163"/>
            <a:ext cx="2848503" cy="81422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c-Si (p)</a:t>
            </a:r>
            <a:endParaRPr lang="en-US" b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7D98D-CB8C-6F8D-F1AA-037BE28A166B}"/>
              </a:ext>
            </a:extLst>
          </p:cNvPr>
          <p:cNvSpPr/>
          <p:nvPr/>
        </p:nvSpPr>
        <p:spPr>
          <a:xfrm>
            <a:off x="2534256" y="4513390"/>
            <a:ext cx="2848502" cy="52773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c-Si (p+) </a:t>
            </a: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CCA6B-408B-8C67-DF13-90A1B762987D}"/>
              </a:ext>
            </a:extLst>
          </p:cNvPr>
          <p:cNvSpPr/>
          <p:nvPr/>
        </p:nvSpPr>
        <p:spPr>
          <a:xfrm>
            <a:off x="2534255" y="5026694"/>
            <a:ext cx="2848502" cy="4029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2FEFE-16F2-FF8D-2721-FB78A79E6491}"/>
              </a:ext>
            </a:extLst>
          </p:cNvPr>
          <p:cNvSpPr txBox="1"/>
          <p:nvPr/>
        </p:nvSpPr>
        <p:spPr>
          <a:xfrm>
            <a:off x="2348250" y="5554433"/>
            <a:ext cx="3220511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19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: Structure of c-Si Bottom Cell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E8301FA-F14E-1154-7415-038D8BFA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23</a:t>
            </a:fld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AD2FC67-0556-4084-AEFB-DBBCED0AAC4E}"/>
              </a:ext>
            </a:extLst>
          </p:cNvPr>
          <p:cNvSpPr/>
          <p:nvPr/>
        </p:nvSpPr>
        <p:spPr>
          <a:xfrm>
            <a:off x="3114040" y="1849441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E249F89-66FD-48E0-BBD5-E998BE1EDD60}"/>
              </a:ext>
            </a:extLst>
          </p:cNvPr>
          <p:cNvSpPr/>
          <p:nvPr/>
        </p:nvSpPr>
        <p:spPr>
          <a:xfrm>
            <a:off x="4670425" y="1845631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430FFF2-201F-4835-BBAF-900EAB479D95}"/>
              </a:ext>
            </a:extLst>
          </p:cNvPr>
          <p:cNvSpPr/>
          <p:nvPr/>
        </p:nvSpPr>
        <p:spPr>
          <a:xfrm>
            <a:off x="3625215" y="1851346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9CA5ADEF-07DA-411A-BF7A-42D8535CE784}"/>
              </a:ext>
            </a:extLst>
          </p:cNvPr>
          <p:cNvSpPr/>
          <p:nvPr/>
        </p:nvSpPr>
        <p:spPr>
          <a:xfrm>
            <a:off x="4128770" y="1845631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62F149D-E6BA-47FB-871A-EAE282F8C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306" y="1356004"/>
            <a:ext cx="359624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Filtered/Transmitted Spectrum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1C6571C-72B0-49CD-AEA5-A0D2D333A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A29CB6-505D-4A06-885E-AE974F4619AB}"/>
              </a:ext>
            </a:extLst>
          </p:cNvPr>
          <p:cNvSpPr txBox="1"/>
          <p:nvPr/>
        </p:nvSpPr>
        <p:spPr>
          <a:xfrm>
            <a:off x="6893361" y="3049022"/>
            <a:ext cx="3349676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 = 50 nm</a:t>
            </a:r>
          </a:p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Donor Density 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7C5D5A-6B0D-4E6A-A578-AD7C2CF9AE05}"/>
              </a:ext>
            </a:extLst>
          </p:cNvPr>
          <p:cNvSpPr txBox="1"/>
          <p:nvPr/>
        </p:nvSpPr>
        <p:spPr>
          <a:xfrm>
            <a:off x="6893360" y="4532920"/>
            <a:ext cx="3349677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 = 100 nm</a:t>
            </a:r>
          </a:p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Acceptor Density = 9.5×10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C3FF22-2E92-4925-9778-4B049625A2DA}"/>
              </a:ext>
            </a:extLst>
          </p:cNvPr>
          <p:cNvCxnSpPr>
            <a:cxnSpLocks/>
          </p:cNvCxnSpPr>
          <p:nvPr/>
        </p:nvCxnSpPr>
        <p:spPr>
          <a:xfrm>
            <a:off x="5488109" y="3372188"/>
            <a:ext cx="1405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875BC4-6046-47C1-8C5A-EA2C28F18B38}"/>
              </a:ext>
            </a:extLst>
          </p:cNvPr>
          <p:cNvCxnSpPr>
            <a:cxnSpLocks/>
          </p:cNvCxnSpPr>
          <p:nvPr/>
        </p:nvCxnSpPr>
        <p:spPr>
          <a:xfrm>
            <a:off x="5488109" y="4856086"/>
            <a:ext cx="1405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1D21D84-95E1-4551-890E-93F52C0CBCBA}"/>
              </a:ext>
            </a:extLst>
          </p:cNvPr>
          <p:cNvSpPr/>
          <p:nvPr/>
        </p:nvSpPr>
        <p:spPr>
          <a:xfrm>
            <a:off x="2534255" y="2635732"/>
            <a:ext cx="2848502" cy="51927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FTO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1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Optimization of Si Absorber Layer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38608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7370EC1-4E7F-D979-3D8C-095CF7F3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24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09941D-F26F-489C-9D5B-7787A15F7E47}"/>
              </a:ext>
            </a:extLst>
          </p:cNvPr>
          <p:cNvSpPr/>
          <p:nvPr/>
        </p:nvSpPr>
        <p:spPr>
          <a:xfrm>
            <a:off x="-416285" y="53339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20 : c-Si (p)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Absorber layer Thickness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Optimization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8B2432-0C4F-4EE2-B20E-F5BA1251BB78}"/>
              </a:ext>
            </a:extLst>
          </p:cNvPr>
          <p:cNvSpPr/>
          <p:nvPr/>
        </p:nvSpPr>
        <p:spPr>
          <a:xfrm>
            <a:off x="3258958" y="538648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21 : c-Si (p)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Absorber layer Acceptor Density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Optimization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649F7-5FE7-4D09-8914-DC3D7DD3EB91}"/>
              </a:ext>
            </a:extLst>
          </p:cNvPr>
          <p:cNvSpPr/>
          <p:nvPr/>
        </p:nvSpPr>
        <p:spPr>
          <a:xfrm>
            <a:off x="6934200" y="53339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22 : c-Si (p)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Absorber layer Defect Density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Optimization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81238-0BBA-4185-82A6-30EA8A1481A8}"/>
              </a:ext>
            </a:extLst>
          </p:cNvPr>
          <p:cNvSpPr txBox="1"/>
          <p:nvPr/>
        </p:nvSpPr>
        <p:spPr>
          <a:xfrm>
            <a:off x="1483162" y="5874261"/>
            <a:ext cx="2297106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 = 100 </a:t>
            </a:r>
            <a:r>
              <a:rPr lang="el-GR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69D6CD-D593-4196-961D-5362F9684917}"/>
              </a:ext>
            </a:extLst>
          </p:cNvPr>
          <p:cNvSpPr txBox="1"/>
          <p:nvPr/>
        </p:nvSpPr>
        <p:spPr>
          <a:xfrm>
            <a:off x="4480560" y="5874261"/>
            <a:ext cx="3366677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Acceptor Density=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2D27F9-EBB7-4A02-AA55-D224FC50CCA9}"/>
              </a:ext>
            </a:extLst>
          </p:cNvPr>
          <p:cNvSpPr txBox="1"/>
          <p:nvPr/>
        </p:nvSpPr>
        <p:spPr>
          <a:xfrm>
            <a:off x="8383087" y="5874261"/>
            <a:ext cx="3198226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Density 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4D81D-96F4-4114-BF4B-4ADDC7846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54" y="966893"/>
            <a:ext cx="3328010" cy="4235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4931A4-DBF9-4F7C-9D83-10F1E48B5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39" y="649524"/>
            <a:ext cx="3385499" cy="4631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4E886E-3A41-49A7-8DFD-59C6194B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227" y="669575"/>
            <a:ext cx="3549086" cy="45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49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C40AB-305E-4831-852A-21802DCA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6AFE5E-20CA-4011-A4B3-31C7F1947BAF}"/>
              </a:ext>
            </a:extLst>
          </p:cNvPr>
          <p:cNvSpPr txBox="1">
            <a:spLocks/>
          </p:cNvSpPr>
          <p:nvPr/>
        </p:nvSpPr>
        <p:spPr>
          <a:xfrm>
            <a:off x="1583267" y="241830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</a:rPr>
              <a:t>Simulation Output of Si Bottom Cell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54C175-3913-4B46-9AAF-C601DF4D8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67351"/>
              </p:ext>
            </p:extLst>
          </p:nvPr>
        </p:nvGraphicFramePr>
        <p:xfrm>
          <a:off x="6776916" y="4886245"/>
          <a:ext cx="4648004" cy="1114966"/>
        </p:xfrm>
        <a:graphic>
          <a:graphicData uri="http://schemas.openxmlformats.org/drawingml/2006/table">
            <a:tbl>
              <a:tblPr firstRow="1" firstCol="1" bandRow="1"/>
              <a:tblGrid>
                <a:gridCol w="1162001">
                  <a:extLst>
                    <a:ext uri="{9D8B030D-6E8A-4147-A177-3AD203B41FA5}">
                      <a16:colId xmlns:a16="http://schemas.microsoft.com/office/drawing/2014/main" val="4077879634"/>
                    </a:ext>
                  </a:extLst>
                </a:gridCol>
                <a:gridCol w="1162001">
                  <a:extLst>
                    <a:ext uri="{9D8B030D-6E8A-4147-A177-3AD203B41FA5}">
                      <a16:colId xmlns:a16="http://schemas.microsoft.com/office/drawing/2014/main" val="3095106511"/>
                    </a:ext>
                  </a:extLst>
                </a:gridCol>
                <a:gridCol w="1162001">
                  <a:extLst>
                    <a:ext uri="{9D8B030D-6E8A-4147-A177-3AD203B41FA5}">
                      <a16:colId xmlns:a16="http://schemas.microsoft.com/office/drawing/2014/main" val="3769055533"/>
                    </a:ext>
                  </a:extLst>
                </a:gridCol>
                <a:gridCol w="1162001">
                  <a:extLst>
                    <a:ext uri="{9D8B030D-6E8A-4147-A177-3AD203B41FA5}">
                      <a16:colId xmlns:a16="http://schemas.microsoft.com/office/drawing/2014/main" val="3827255799"/>
                    </a:ext>
                  </a:extLst>
                </a:gridCol>
              </a:tblGrid>
              <a:tr h="655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(mA/cm</a:t>
                      </a:r>
                      <a:r>
                        <a:rPr lang="en-US" sz="1600" b="1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PCE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27438"/>
                  </a:ext>
                </a:extLst>
              </a:tr>
              <a:tr h="4597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30.85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80.65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25.84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134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A71D26-8C96-4982-93EA-696F73A90051}"/>
              </a:ext>
            </a:extLst>
          </p:cNvPr>
          <p:cNvSpPr txBox="1"/>
          <p:nvPr/>
        </p:nvSpPr>
        <p:spPr>
          <a:xfrm>
            <a:off x="6664133" y="4427717"/>
            <a:ext cx="48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Output of Optimized Si Bottom Cell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D73B8-967B-4669-AB9B-7D32E0C164DB}"/>
              </a:ext>
            </a:extLst>
          </p:cNvPr>
          <p:cNvSpPr txBox="1"/>
          <p:nvPr/>
        </p:nvSpPr>
        <p:spPr>
          <a:xfrm>
            <a:off x="2364534" y="5107610"/>
            <a:ext cx="3050551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23 : JV curve of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Bottom Cell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17FBB0-C218-483A-9DF2-31B33C511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39" y="1118371"/>
            <a:ext cx="4925780" cy="3870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A9FDAE-3869-498A-8709-6A6EE28EE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053" y="1032457"/>
            <a:ext cx="2769729" cy="33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54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MASnBr</a:t>
            </a:r>
            <a:r>
              <a:rPr lang="en-US" sz="3200" b="1" baseline="-25000">
                <a:latin typeface="Times New Roman" panose="02020603050405020304" pitchFamily="18" charset="0"/>
              </a:rPr>
              <a:t>3</a:t>
            </a:r>
            <a:r>
              <a:rPr lang="en-US" sz="3200" b="1">
                <a:latin typeface="Times New Roman" panose="02020603050405020304" pitchFamily="18" charset="0"/>
              </a:rPr>
              <a:t>/Si  Tandem Cell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8D0B17-5699-B67A-3E97-29D115EC7D4E}"/>
              </a:ext>
            </a:extLst>
          </p:cNvPr>
          <p:cNvSpPr txBox="1"/>
          <p:nvPr/>
        </p:nvSpPr>
        <p:spPr>
          <a:xfrm>
            <a:off x="1361301" y="6211716"/>
            <a:ext cx="3975947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25 : Structure of MASnBr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/c-Si  Tandem Cell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F51DBA02-DD1D-24B5-B91B-3BFE0A14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26</a:t>
            </a:fld>
            <a:endParaRPr lang="en-US"/>
          </a:p>
        </p:txBody>
      </p:sp>
      <p:sp>
        <p:nvSpPr>
          <p:cNvPr id="118" name="Rectangle 144">
            <a:extLst>
              <a:ext uri="{FF2B5EF4-FFF2-40B4-BE49-F238E27FC236}">
                <a16:creationId xmlns:a16="http://schemas.microsoft.com/office/drawing/2014/main" id="{55FADA05-33F0-4964-B2CC-23F60706B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81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807A3-CE0B-4ACE-9B55-8D48079BD7A0}"/>
              </a:ext>
            </a:extLst>
          </p:cNvPr>
          <p:cNvSpPr/>
          <p:nvPr/>
        </p:nvSpPr>
        <p:spPr>
          <a:xfrm>
            <a:off x="1965608" y="1616806"/>
            <a:ext cx="2489200" cy="3439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Glass Substrate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280AD-94DA-43E6-8F74-9A5FB27B99E4}"/>
              </a:ext>
            </a:extLst>
          </p:cNvPr>
          <p:cNvSpPr/>
          <p:nvPr/>
        </p:nvSpPr>
        <p:spPr>
          <a:xfrm>
            <a:off x="1965608" y="1956955"/>
            <a:ext cx="2489200" cy="323500"/>
          </a:xfrm>
          <a:prstGeom prst="rect">
            <a:avLst/>
          </a:prstGeom>
          <a:solidFill>
            <a:srgbClr val="C0000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ITO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D7208-6604-4CFB-9347-215A170A48B5}"/>
              </a:ext>
            </a:extLst>
          </p:cNvPr>
          <p:cNvSpPr/>
          <p:nvPr/>
        </p:nvSpPr>
        <p:spPr>
          <a:xfrm>
            <a:off x="1959613" y="2271258"/>
            <a:ext cx="2489200" cy="3413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TiO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31D2C4-BFE3-4319-8886-6E22A9F4C151}"/>
              </a:ext>
            </a:extLst>
          </p:cNvPr>
          <p:cNvSpPr/>
          <p:nvPr/>
        </p:nvSpPr>
        <p:spPr>
          <a:xfrm>
            <a:off x="1962433" y="2618624"/>
            <a:ext cx="2489200" cy="429260"/>
          </a:xfrm>
          <a:prstGeom prst="rect">
            <a:avLst/>
          </a:prstGeom>
          <a:solidFill>
            <a:srgbClr val="7030A0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400" b="1">
              <a:solidFill>
                <a:srgbClr val="0D0D0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SnBr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2C4971-2831-4FCA-B2B5-BDBD64607EC4}"/>
              </a:ext>
            </a:extLst>
          </p:cNvPr>
          <p:cNvSpPr/>
          <p:nvPr/>
        </p:nvSpPr>
        <p:spPr>
          <a:xfrm>
            <a:off x="1962433" y="3054233"/>
            <a:ext cx="2489200" cy="36766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43798DC-4E5F-41FA-99E8-A08470F54311}"/>
              </a:ext>
            </a:extLst>
          </p:cNvPr>
          <p:cNvSpPr/>
          <p:nvPr/>
        </p:nvSpPr>
        <p:spPr>
          <a:xfrm>
            <a:off x="2220881" y="1082769"/>
            <a:ext cx="182879" cy="457201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C926673-BC6C-416E-843C-7E051B383715}"/>
              </a:ext>
            </a:extLst>
          </p:cNvPr>
          <p:cNvSpPr/>
          <p:nvPr/>
        </p:nvSpPr>
        <p:spPr>
          <a:xfrm>
            <a:off x="2770155" y="1082769"/>
            <a:ext cx="182880" cy="457200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79B9FE1-B522-419E-9C73-1181458E9938}"/>
              </a:ext>
            </a:extLst>
          </p:cNvPr>
          <p:cNvSpPr/>
          <p:nvPr/>
        </p:nvSpPr>
        <p:spPr>
          <a:xfrm>
            <a:off x="3318795" y="1082769"/>
            <a:ext cx="166369" cy="457200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3720585-A50B-4BBA-AAE4-F7EDFF938F67}"/>
              </a:ext>
            </a:extLst>
          </p:cNvPr>
          <p:cNvSpPr/>
          <p:nvPr/>
        </p:nvSpPr>
        <p:spPr>
          <a:xfrm>
            <a:off x="3890930" y="1082769"/>
            <a:ext cx="166370" cy="457200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5846E69-A9AB-42E8-A150-4450A654E210}"/>
              </a:ext>
            </a:extLst>
          </p:cNvPr>
          <p:cNvSpPr/>
          <p:nvPr/>
        </p:nvSpPr>
        <p:spPr>
          <a:xfrm>
            <a:off x="2334545" y="3792054"/>
            <a:ext cx="174625" cy="428982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968D75-F713-4C5C-B771-26073F08CE51}"/>
              </a:ext>
            </a:extLst>
          </p:cNvPr>
          <p:cNvSpPr/>
          <p:nvPr/>
        </p:nvSpPr>
        <p:spPr>
          <a:xfrm>
            <a:off x="2020848" y="5022791"/>
            <a:ext cx="2360930" cy="3955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c-Si (p)</a:t>
            </a:r>
            <a:endParaRPr lang="en-US" sz="1200" b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438F8B-A06F-4A0C-8C14-27DC375172E3}"/>
              </a:ext>
            </a:extLst>
          </p:cNvPr>
          <p:cNvSpPr/>
          <p:nvPr/>
        </p:nvSpPr>
        <p:spPr>
          <a:xfrm>
            <a:off x="2018943" y="5421181"/>
            <a:ext cx="2362200" cy="3451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c-Si (p+)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E16CDA-C609-4DA9-A821-D7E0DCFB0C44}"/>
              </a:ext>
            </a:extLst>
          </p:cNvPr>
          <p:cNvSpPr/>
          <p:nvPr/>
        </p:nvSpPr>
        <p:spPr>
          <a:xfrm>
            <a:off x="2020213" y="5777381"/>
            <a:ext cx="2360930" cy="3141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B0367F-C9B9-4646-82DF-08A09A3ADFE7}"/>
              </a:ext>
            </a:extLst>
          </p:cNvPr>
          <p:cNvSpPr/>
          <p:nvPr/>
        </p:nvSpPr>
        <p:spPr>
          <a:xfrm>
            <a:off x="2020848" y="4645747"/>
            <a:ext cx="2360930" cy="3676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c-Si (n)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0310ADE-8F00-4EA7-9DBA-07E38B880E2C}"/>
              </a:ext>
            </a:extLst>
          </p:cNvPr>
          <p:cNvSpPr/>
          <p:nvPr/>
        </p:nvSpPr>
        <p:spPr>
          <a:xfrm>
            <a:off x="3890930" y="3788244"/>
            <a:ext cx="174625" cy="432792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EF883EF-4C68-4341-84AB-F33F18DB0746}"/>
              </a:ext>
            </a:extLst>
          </p:cNvPr>
          <p:cNvSpPr/>
          <p:nvPr/>
        </p:nvSpPr>
        <p:spPr>
          <a:xfrm>
            <a:off x="2845720" y="3793958"/>
            <a:ext cx="174625" cy="427077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9C353F80-9CBA-4E21-A567-2FCAA7015A9F}"/>
              </a:ext>
            </a:extLst>
          </p:cNvPr>
          <p:cNvSpPr/>
          <p:nvPr/>
        </p:nvSpPr>
        <p:spPr>
          <a:xfrm>
            <a:off x="3349275" y="3788244"/>
            <a:ext cx="174625" cy="438364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4890BD18-AE10-433D-92E4-3E57C335C097}"/>
              </a:ext>
            </a:extLst>
          </p:cNvPr>
          <p:cNvSpPr/>
          <p:nvPr/>
        </p:nvSpPr>
        <p:spPr>
          <a:xfrm rot="5400000">
            <a:off x="3765337" y="2433604"/>
            <a:ext cx="1781173" cy="2152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5BD8E4DC-69EB-41D2-AA8E-3C8421BFAFA0}"/>
              </a:ext>
            </a:extLst>
          </p:cNvPr>
          <p:cNvSpPr/>
          <p:nvPr/>
        </p:nvSpPr>
        <p:spPr>
          <a:xfrm rot="5400000">
            <a:off x="3683569" y="5082937"/>
            <a:ext cx="1834571" cy="2152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F4D7EE-5B93-4379-A3C7-45589D8C797F}"/>
              </a:ext>
            </a:extLst>
          </p:cNvPr>
          <p:cNvSpPr/>
          <p:nvPr/>
        </p:nvSpPr>
        <p:spPr>
          <a:xfrm>
            <a:off x="2020213" y="4318618"/>
            <a:ext cx="2362200" cy="34512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FTO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B2F59-DB8B-44F9-9937-49DF88E8C9BF}"/>
              </a:ext>
            </a:extLst>
          </p:cNvPr>
          <p:cNvSpPr/>
          <p:nvPr/>
        </p:nvSpPr>
        <p:spPr>
          <a:xfrm>
            <a:off x="2196047" y="729827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AM 1.5G Spectrum</a:t>
            </a:r>
            <a:endParaRPr 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18D8F-611B-4A44-BC9A-8DEBE11B4DA2}"/>
              </a:ext>
            </a:extLst>
          </p:cNvPr>
          <p:cNvSpPr/>
          <p:nvPr/>
        </p:nvSpPr>
        <p:spPr>
          <a:xfrm>
            <a:off x="1718445" y="3451525"/>
            <a:ext cx="2924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Filtered/Transmitted Spectrum</a:t>
            </a:r>
            <a:endParaRPr 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96CC7-F34B-4187-9DDC-33FB72CEAE19}"/>
              </a:ext>
            </a:extLst>
          </p:cNvPr>
          <p:cNvSpPr/>
          <p:nvPr/>
        </p:nvSpPr>
        <p:spPr>
          <a:xfrm>
            <a:off x="6136181" y="1212126"/>
            <a:ext cx="4654564" cy="4051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top cell will absorb high energy photons due to its higher energy bandgap.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lower energy photons are passed on towards the bottom cell and get absorbed.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34DDB-2B10-4CDE-A6C8-B59DB51B633B}"/>
              </a:ext>
            </a:extLst>
          </p:cNvPr>
          <p:cNvSpPr/>
          <p:nvPr/>
        </p:nvSpPr>
        <p:spPr>
          <a:xfrm>
            <a:off x="4651992" y="2415304"/>
            <a:ext cx="1145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Top Sub-cell</a:t>
            </a:r>
            <a:endParaRPr 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5FB506-7462-48B3-B81F-235751F39596}"/>
              </a:ext>
            </a:extLst>
          </p:cNvPr>
          <p:cNvSpPr/>
          <p:nvPr/>
        </p:nvSpPr>
        <p:spPr>
          <a:xfrm>
            <a:off x="4651992" y="5066671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Bottom Sub-cell</a:t>
            </a:r>
            <a:endParaRPr 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768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MASnBr</a:t>
            </a:r>
            <a:r>
              <a:rPr lang="en-US" sz="3200" b="1" baseline="-25000">
                <a:latin typeface="Times New Roman" panose="02020603050405020304" pitchFamily="18" charset="0"/>
              </a:rPr>
              <a:t>3</a:t>
            </a:r>
            <a:r>
              <a:rPr lang="en-US" sz="3200" b="1">
                <a:latin typeface="Times New Roman" panose="02020603050405020304" pitchFamily="18" charset="0"/>
              </a:rPr>
              <a:t>/Si  Tandem Cell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686E1-6509-DDD4-5DB8-0C8856152459}"/>
              </a:ext>
            </a:extLst>
          </p:cNvPr>
          <p:cNvSpPr txBox="1"/>
          <p:nvPr/>
        </p:nvSpPr>
        <p:spPr>
          <a:xfrm>
            <a:off x="1509754" y="5339300"/>
            <a:ext cx="3943773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26 : JV curve of MASnBr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/c-Si  Tandem Cell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BEC3F8-E5E7-A670-ECFC-7068B3F69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559742"/>
              </p:ext>
            </p:extLst>
          </p:nvPr>
        </p:nvGraphicFramePr>
        <p:xfrm>
          <a:off x="6187442" y="4555800"/>
          <a:ext cx="5439685" cy="1731599"/>
        </p:xfrm>
        <a:graphic>
          <a:graphicData uri="http://schemas.openxmlformats.org/drawingml/2006/table">
            <a:tbl>
              <a:tblPr firstRow="1" firstCol="1" bandRow="1"/>
              <a:tblGrid>
                <a:gridCol w="1219199">
                  <a:extLst>
                    <a:ext uri="{9D8B030D-6E8A-4147-A177-3AD203B41FA5}">
                      <a16:colId xmlns:a16="http://schemas.microsoft.com/office/drawing/2014/main" val="2914531328"/>
                    </a:ext>
                  </a:extLst>
                </a:gridCol>
                <a:gridCol w="956675">
                  <a:extLst>
                    <a:ext uri="{9D8B030D-6E8A-4147-A177-3AD203B41FA5}">
                      <a16:colId xmlns:a16="http://schemas.microsoft.com/office/drawing/2014/main" val="4077879634"/>
                    </a:ext>
                  </a:extLst>
                </a:gridCol>
                <a:gridCol w="1087937">
                  <a:extLst>
                    <a:ext uri="{9D8B030D-6E8A-4147-A177-3AD203B41FA5}">
                      <a16:colId xmlns:a16="http://schemas.microsoft.com/office/drawing/2014/main" val="3095106511"/>
                    </a:ext>
                  </a:extLst>
                </a:gridCol>
                <a:gridCol w="1087937">
                  <a:extLst>
                    <a:ext uri="{9D8B030D-6E8A-4147-A177-3AD203B41FA5}">
                      <a16:colId xmlns:a16="http://schemas.microsoft.com/office/drawing/2014/main" val="3769055533"/>
                    </a:ext>
                  </a:extLst>
                </a:gridCol>
                <a:gridCol w="1087937">
                  <a:extLst>
                    <a:ext uri="{9D8B030D-6E8A-4147-A177-3AD203B41FA5}">
                      <a16:colId xmlns:a16="http://schemas.microsoft.com/office/drawing/2014/main" val="3827255799"/>
                    </a:ext>
                  </a:extLst>
                </a:gridCol>
              </a:tblGrid>
              <a:tr h="435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Structure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(mA/cm</a:t>
                      </a:r>
                      <a:r>
                        <a:rPr lang="en-US" sz="1600" b="1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PCE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27438"/>
                  </a:ext>
                </a:extLst>
              </a:tr>
              <a:tr h="435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Top Cell</a:t>
                      </a: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30.75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80.66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62502"/>
                  </a:ext>
                </a:extLst>
              </a:tr>
              <a:tr h="435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Bottom Cell</a:t>
                      </a: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80.65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25.84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796841"/>
                  </a:ext>
                </a:extLst>
              </a:tr>
              <a:tr h="350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Tandem</a:t>
                      </a: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30.56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80.43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38.86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134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CF6A336-ED32-9B77-45A0-D23FE5BEAC62}"/>
              </a:ext>
            </a:extLst>
          </p:cNvPr>
          <p:cNvSpPr txBox="1"/>
          <p:nvPr/>
        </p:nvSpPr>
        <p:spPr>
          <a:xfrm>
            <a:off x="6591717" y="4133717"/>
            <a:ext cx="487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Output of MASnBr</a:t>
            </a:r>
            <a:r>
              <a:rPr lang="en-US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/Si Tandem Cell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D9F11DD-F8E3-AE0F-5EEF-7B310589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27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EFD97C-31D0-42F8-A595-9EE3E58FE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3" y="845083"/>
            <a:ext cx="5449308" cy="43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679" y="935036"/>
            <a:ext cx="2739097" cy="31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46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Structure of GeTe Bottom Cell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1F6C0-5422-B413-CDEF-898028255DC4}"/>
              </a:ext>
            </a:extLst>
          </p:cNvPr>
          <p:cNvSpPr/>
          <p:nvPr/>
        </p:nvSpPr>
        <p:spPr>
          <a:xfrm>
            <a:off x="2574502" y="2709521"/>
            <a:ext cx="2158365" cy="4464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FTO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D32E8-24AC-15A6-9082-4B87EDE8F3EC}"/>
              </a:ext>
            </a:extLst>
          </p:cNvPr>
          <p:cNvSpPr/>
          <p:nvPr/>
        </p:nvSpPr>
        <p:spPr>
          <a:xfrm>
            <a:off x="2574502" y="3159736"/>
            <a:ext cx="2158365" cy="5670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CdZnS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7C60B-6CD5-1F2E-A15D-F61D18DD40A3}"/>
              </a:ext>
            </a:extLst>
          </p:cNvPr>
          <p:cNvSpPr/>
          <p:nvPr/>
        </p:nvSpPr>
        <p:spPr>
          <a:xfrm>
            <a:off x="2574502" y="3728696"/>
            <a:ext cx="2158365" cy="4464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GeTe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289B4E-DB32-3553-3315-43471F80394E}"/>
              </a:ext>
            </a:extLst>
          </p:cNvPr>
          <p:cNvSpPr/>
          <p:nvPr/>
        </p:nvSpPr>
        <p:spPr>
          <a:xfrm>
            <a:off x="2571962" y="4172561"/>
            <a:ext cx="2158365" cy="4464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2C448-E151-C422-A91A-E81FC8F88843}"/>
              </a:ext>
            </a:extLst>
          </p:cNvPr>
          <p:cNvSpPr txBox="1"/>
          <p:nvPr/>
        </p:nvSpPr>
        <p:spPr>
          <a:xfrm>
            <a:off x="2000990" y="4790310"/>
            <a:ext cx="3300307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27 : Structure of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GeTe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Bottom Cell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150D03C-1782-0A4C-54D7-2613CF28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28</a:t>
            </a:fld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0115109-55CD-4419-94D7-A95A8A8C8266}"/>
              </a:ext>
            </a:extLst>
          </p:cNvPr>
          <p:cNvSpPr/>
          <p:nvPr/>
        </p:nvSpPr>
        <p:spPr>
          <a:xfrm>
            <a:off x="2750158" y="1958471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5960613A-5D3A-4AD6-B748-57F7A92ADE47}"/>
              </a:ext>
            </a:extLst>
          </p:cNvPr>
          <p:cNvSpPr/>
          <p:nvPr/>
        </p:nvSpPr>
        <p:spPr>
          <a:xfrm>
            <a:off x="4306543" y="1954661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CC20DDA-94B2-497C-B010-103233E770F9}"/>
              </a:ext>
            </a:extLst>
          </p:cNvPr>
          <p:cNvSpPr/>
          <p:nvPr/>
        </p:nvSpPr>
        <p:spPr>
          <a:xfrm>
            <a:off x="3261333" y="1960376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1D2E8B0-D43D-44C9-9634-4CC284EE9874}"/>
              </a:ext>
            </a:extLst>
          </p:cNvPr>
          <p:cNvSpPr/>
          <p:nvPr/>
        </p:nvSpPr>
        <p:spPr>
          <a:xfrm>
            <a:off x="3764888" y="1954661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ED89192-FB87-478F-84C8-6CBCB3739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612" y="1497990"/>
            <a:ext cx="32603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Filtered/Transmitted Spectrum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CFF7F-6555-4DC4-92E6-13B0DEED6640}"/>
              </a:ext>
            </a:extLst>
          </p:cNvPr>
          <p:cNvSpPr txBox="1"/>
          <p:nvPr/>
        </p:nvSpPr>
        <p:spPr>
          <a:xfrm>
            <a:off x="6179324" y="3155926"/>
            <a:ext cx="3299956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 = 50 nm</a:t>
            </a:r>
          </a:p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Acceptor Density 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EC1C6F-8F7A-4CAE-903F-EDD3806F5AF1}"/>
              </a:ext>
            </a:extLst>
          </p:cNvPr>
          <p:cNvCxnSpPr>
            <a:cxnSpLocks/>
          </p:cNvCxnSpPr>
          <p:nvPr/>
        </p:nvCxnSpPr>
        <p:spPr>
          <a:xfrm>
            <a:off x="4774072" y="3479092"/>
            <a:ext cx="1405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16055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Optimization of GeTe Absorber Layer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985AB-DA1D-4037-64D4-F8C8623C44DE}"/>
              </a:ext>
            </a:extLst>
          </p:cNvPr>
          <p:cNvSpPr txBox="1"/>
          <p:nvPr/>
        </p:nvSpPr>
        <p:spPr>
          <a:xfrm>
            <a:off x="846666" y="5370830"/>
            <a:ext cx="4048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28 : GeTe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Absorber layer Thickness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Optimization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16811A-58FA-2883-618A-336F5754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8F912-3432-4F57-AACD-533AC9D8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957" y="958542"/>
            <a:ext cx="3441791" cy="4365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C4E9F-C4AC-4DE3-9E0F-6D15C7638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249" y="958542"/>
            <a:ext cx="3441791" cy="43652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BDA14C-0538-48D2-BCDF-595507470646}"/>
              </a:ext>
            </a:extLst>
          </p:cNvPr>
          <p:cNvSpPr txBox="1"/>
          <p:nvPr/>
        </p:nvSpPr>
        <p:spPr>
          <a:xfrm>
            <a:off x="4439920" y="5340350"/>
            <a:ext cx="4048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29 : GeTe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Absorber layer Acceptor Density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Optimization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D0C05-6C62-4EAB-9C08-D865FBC0E856}"/>
              </a:ext>
            </a:extLst>
          </p:cNvPr>
          <p:cNvSpPr txBox="1"/>
          <p:nvPr/>
        </p:nvSpPr>
        <p:spPr>
          <a:xfrm>
            <a:off x="7957819" y="5361324"/>
            <a:ext cx="4048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30 : GeTe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Absorber layer Defect Density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Optimization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3F9FC-5D85-41CC-AE8E-C6BD3C4364BD}"/>
              </a:ext>
            </a:extLst>
          </p:cNvPr>
          <p:cNvSpPr txBox="1"/>
          <p:nvPr/>
        </p:nvSpPr>
        <p:spPr>
          <a:xfrm>
            <a:off x="1692014" y="5875983"/>
            <a:ext cx="2297106" cy="4001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Thickness = 750 nm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4BFA66-7D89-4573-A683-9216CF0C5769}"/>
              </a:ext>
            </a:extLst>
          </p:cNvPr>
          <p:cNvSpPr txBox="1"/>
          <p:nvPr/>
        </p:nvSpPr>
        <p:spPr>
          <a:xfrm>
            <a:off x="4513957" y="5875983"/>
            <a:ext cx="3433385" cy="4001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Acceptor Density = 1×10</a:t>
            </a:r>
            <a:r>
              <a:rPr lang="en-US" sz="2000" b="1" baseline="30000">
                <a:solidFill>
                  <a:srgbClr val="0070C0"/>
                </a:solidFill>
              </a:rPr>
              <a:t>15</a:t>
            </a:r>
            <a:r>
              <a:rPr lang="en-US" sz="2000" b="1">
                <a:solidFill>
                  <a:srgbClr val="0070C0"/>
                </a:solidFill>
              </a:rPr>
              <a:t>/cm</a:t>
            </a:r>
            <a:r>
              <a:rPr lang="en-US" sz="2000" b="1" baseline="30000">
                <a:solidFill>
                  <a:srgbClr val="0070C0"/>
                </a:solidFill>
              </a:rPr>
              <a:t>3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75EC5-4FC4-4910-B9CE-B6C2520DB1F6}"/>
              </a:ext>
            </a:extLst>
          </p:cNvPr>
          <p:cNvSpPr txBox="1"/>
          <p:nvPr/>
        </p:nvSpPr>
        <p:spPr>
          <a:xfrm>
            <a:off x="8483192" y="5875983"/>
            <a:ext cx="3198226" cy="4001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Defect Density = 1×10</a:t>
            </a:r>
            <a:r>
              <a:rPr lang="en-US" sz="2000" b="1" baseline="30000">
                <a:solidFill>
                  <a:srgbClr val="0070C0"/>
                </a:solidFill>
              </a:rPr>
              <a:t>13</a:t>
            </a:r>
            <a:r>
              <a:rPr lang="en-US" sz="2000" b="1">
                <a:solidFill>
                  <a:srgbClr val="0070C0"/>
                </a:solidFill>
              </a:rPr>
              <a:t>/cm</a:t>
            </a:r>
            <a:r>
              <a:rPr lang="en-US" sz="2000" b="1" baseline="30000">
                <a:solidFill>
                  <a:srgbClr val="0070C0"/>
                </a:solidFill>
              </a:rPr>
              <a:t>3</a:t>
            </a:r>
            <a:endParaRPr lang="en-US" sz="2000" b="1">
              <a:solidFill>
                <a:srgbClr val="0070C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802154-4769-4E56-B75C-37ED754671F6}"/>
              </a:ext>
            </a:extLst>
          </p:cNvPr>
          <p:cNvPicPr/>
          <p:nvPr/>
        </p:nvPicPr>
        <p:blipFill rotWithShape="1">
          <a:blip r:embed="rId4"/>
          <a:srcRect t="5294"/>
          <a:stretch/>
        </p:blipFill>
        <p:spPr>
          <a:xfrm>
            <a:off x="680721" y="975050"/>
            <a:ext cx="3759200" cy="43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2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F2B5-795D-2BA1-85A6-98D7C6405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65" y="228601"/>
            <a:ext cx="8980602" cy="493860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240FA-D141-33EC-7B3F-98DA2E35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E86C0-7C39-F2A4-82EB-5EFE788F9F43}"/>
              </a:ext>
            </a:extLst>
          </p:cNvPr>
          <p:cNvGrpSpPr/>
          <p:nvPr/>
        </p:nvGrpSpPr>
        <p:grpSpPr>
          <a:xfrm>
            <a:off x="898689" y="1128869"/>
            <a:ext cx="7515867" cy="1334176"/>
            <a:chOff x="0" y="1355688"/>
            <a:chExt cx="3295119" cy="180758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7628883-8F66-548A-5D29-2C1DF3C611D2}"/>
                </a:ext>
              </a:extLst>
            </p:cNvPr>
            <p:cNvSpPr/>
            <p:nvPr/>
          </p:nvSpPr>
          <p:spPr>
            <a:xfrm>
              <a:off x="0" y="1355688"/>
              <a:ext cx="3295119" cy="180758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17E2CA65-71EB-BF38-6956-833CA29287D6}"/>
                </a:ext>
              </a:extLst>
            </p:cNvPr>
            <p:cNvSpPr txBox="1"/>
            <p:nvPr/>
          </p:nvSpPr>
          <p:spPr>
            <a:xfrm>
              <a:off x="88239" y="1443927"/>
              <a:ext cx="3118641" cy="1631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2000" b="1" kern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i.  Detailed discussion about the Perovskite tandem solar cell for higher power conversion efficiency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38B03C-537C-3976-15FF-AAEBFD91A243}"/>
              </a:ext>
            </a:extLst>
          </p:cNvPr>
          <p:cNvGrpSpPr/>
          <p:nvPr/>
        </p:nvGrpSpPr>
        <p:grpSpPr>
          <a:xfrm>
            <a:off x="1695865" y="2721218"/>
            <a:ext cx="7939202" cy="1334176"/>
            <a:chOff x="3844306" y="1157878"/>
            <a:chExt cx="3295119" cy="206755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BC81BBF-1817-BBC3-DBFC-74C959CF53C1}"/>
                </a:ext>
              </a:extLst>
            </p:cNvPr>
            <p:cNvSpPr/>
            <p:nvPr/>
          </p:nvSpPr>
          <p:spPr>
            <a:xfrm>
              <a:off x="3844306" y="1157878"/>
              <a:ext cx="3295119" cy="206755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53544D0D-AA1C-6026-129B-F36C8756EA90}"/>
                </a:ext>
              </a:extLst>
            </p:cNvPr>
            <p:cNvSpPr txBox="1"/>
            <p:nvPr/>
          </p:nvSpPr>
          <p:spPr>
            <a:xfrm>
              <a:off x="3938614" y="1236740"/>
              <a:ext cx="3085741" cy="17432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ii. Modeling &amp; simulation of tandem solar cells with Perovskite as  top cell and Si, </a:t>
              </a:r>
              <a:r>
                <a:rPr lang="en-US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GeTe</a:t>
              </a:r>
              <a:r>
                <a:rPr lang="en-US" sz="2000" b="1" i="0" kern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CuInSe</a:t>
              </a:r>
              <a:r>
                <a:rPr lang="en-US" sz="2000" b="1" i="0" kern="1200" baseline="-25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b="1" i="0" kern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as bottom cell</a:t>
              </a:r>
              <a:endParaRPr lang="en-US" sz="2000" b="1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ED8EA7-0A3E-34C0-8FD2-BE3398747C74}"/>
              </a:ext>
            </a:extLst>
          </p:cNvPr>
          <p:cNvGrpSpPr/>
          <p:nvPr/>
        </p:nvGrpSpPr>
        <p:grpSpPr>
          <a:xfrm>
            <a:off x="2726267" y="4313567"/>
            <a:ext cx="8144933" cy="1422482"/>
            <a:chOff x="7688612" y="1355688"/>
            <a:chExt cx="3295119" cy="180758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246BA63-6E11-4F5B-943E-CA85A1F74C17}"/>
                </a:ext>
              </a:extLst>
            </p:cNvPr>
            <p:cNvSpPr/>
            <p:nvPr/>
          </p:nvSpPr>
          <p:spPr>
            <a:xfrm>
              <a:off x="7688612" y="1355688"/>
              <a:ext cx="3295119" cy="180758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7E427EA9-080A-0476-7869-1B39FB8CE27D}"/>
                </a:ext>
              </a:extLst>
            </p:cNvPr>
            <p:cNvSpPr txBox="1"/>
            <p:nvPr/>
          </p:nvSpPr>
          <p:spPr>
            <a:xfrm>
              <a:off x="7776851" y="1443927"/>
              <a:ext cx="3118641" cy="1631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iii. Performance</a:t>
              </a:r>
              <a:r>
                <a:rPr lang="en-US" sz="2000" b="1" kern="1200" baseline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analysis and comparative study of the proposed tandem solar cells</a:t>
              </a:r>
              <a:endParaRPr lang="en-US" sz="2000" b="1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Arrow: Bent 2">
            <a:extLst>
              <a:ext uri="{FF2B5EF4-FFF2-40B4-BE49-F238E27FC236}">
                <a16:creationId xmlns:a16="http://schemas.microsoft.com/office/drawing/2014/main" id="{E46EC56F-9F7E-46AB-A076-C6FBBC5F346F}"/>
              </a:ext>
            </a:extLst>
          </p:cNvPr>
          <p:cNvSpPr/>
          <p:nvPr/>
        </p:nvSpPr>
        <p:spPr>
          <a:xfrm rot="5400000">
            <a:off x="8232133" y="1811123"/>
            <a:ext cx="1142239" cy="6408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FEA4F313-7B29-4988-AF55-C81C6B4D41E4}"/>
              </a:ext>
            </a:extLst>
          </p:cNvPr>
          <p:cNvSpPr/>
          <p:nvPr/>
        </p:nvSpPr>
        <p:spPr>
          <a:xfrm rot="5400000">
            <a:off x="9411080" y="3387301"/>
            <a:ext cx="1142239" cy="6408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86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AB542-E463-4C7A-B5CE-08C50F77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30E287-8B26-4A55-82B2-E1B535C10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32095"/>
              </p:ext>
            </p:extLst>
          </p:nvPr>
        </p:nvGraphicFramePr>
        <p:xfrm>
          <a:off x="1504080" y="5297992"/>
          <a:ext cx="6756000" cy="919928"/>
        </p:xfrm>
        <a:graphic>
          <a:graphicData uri="http://schemas.openxmlformats.org/drawingml/2006/table">
            <a:tbl>
              <a:tblPr firstRow="1" firstCol="1" bandRow="1"/>
              <a:tblGrid>
                <a:gridCol w="1689000">
                  <a:extLst>
                    <a:ext uri="{9D8B030D-6E8A-4147-A177-3AD203B41FA5}">
                      <a16:colId xmlns:a16="http://schemas.microsoft.com/office/drawing/2014/main" val="4077879634"/>
                    </a:ext>
                  </a:extLst>
                </a:gridCol>
                <a:gridCol w="1689000">
                  <a:extLst>
                    <a:ext uri="{9D8B030D-6E8A-4147-A177-3AD203B41FA5}">
                      <a16:colId xmlns:a16="http://schemas.microsoft.com/office/drawing/2014/main" val="3095106511"/>
                    </a:ext>
                  </a:extLst>
                </a:gridCol>
                <a:gridCol w="1689000">
                  <a:extLst>
                    <a:ext uri="{9D8B030D-6E8A-4147-A177-3AD203B41FA5}">
                      <a16:colId xmlns:a16="http://schemas.microsoft.com/office/drawing/2014/main" val="3769055533"/>
                    </a:ext>
                  </a:extLst>
                </a:gridCol>
                <a:gridCol w="1689000">
                  <a:extLst>
                    <a:ext uri="{9D8B030D-6E8A-4147-A177-3AD203B41FA5}">
                      <a16:colId xmlns:a16="http://schemas.microsoft.com/office/drawing/2014/main" val="3827255799"/>
                    </a:ext>
                  </a:extLst>
                </a:gridCol>
              </a:tblGrid>
              <a:tr h="5097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8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(V)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8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(mA/cm</a:t>
                      </a:r>
                      <a:r>
                        <a:rPr lang="en-US" sz="1800" b="1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 (%)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PCE (%)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27438"/>
                  </a:ext>
                </a:extLst>
              </a:tr>
              <a:tr h="4101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30.61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80.57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26.70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134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644BBE-B1EF-442A-9835-276A1EBF40FC}"/>
              </a:ext>
            </a:extLst>
          </p:cNvPr>
          <p:cNvSpPr txBox="1"/>
          <p:nvPr/>
        </p:nvSpPr>
        <p:spPr>
          <a:xfrm>
            <a:off x="1504080" y="4863922"/>
            <a:ext cx="6079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Output of Optimized GeTe Bottom Cell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6107B-D90B-48EB-A161-725C8002FD8F}"/>
              </a:ext>
            </a:extLst>
          </p:cNvPr>
          <p:cNvSpPr txBox="1"/>
          <p:nvPr/>
        </p:nvSpPr>
        <p:spPr>
          <a:xfrm>
            <a:off x="7476902" y="4305643"/>
            <a:ext cx="2876137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32 : JV curve of GeTe Bottom Cell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CF125-2C84-41DB-891C-13AEF9BFBFDD}"/>
              </a:ext>
            </a:extLst>
          </p:cNvPr>
          <p:cNvSpPr/>
          <p:nvPr/>
        </p:nvSpPr>
        <p:spPr>
          <a:xfrm>
            <a:off x="2187164" y="4324911"/>
            <a:ext cx="3387915" cy="3361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31 : Current Matching for GeTe Bottom Cell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14403D-361A-45DA-916A-46E5F1F6E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0" t="8949" r="10663" b="3521"/>
          <a:stretch/>
        </p:blipFill>
        <p:spPr>
          <a:xfrm>
            <a:off x="6629400" y="837219"/>
            <a:ext cx="4373880" cy="34344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8DC2CEA-A64D-47DF-948A-D2DAFAFCD807}"/>
              </a:ext>
            </a:extLst>
          </p:cNvPr>
          <p:cNvSpPr txBox="1">
            <a:spLocks/>
          </p:cNvSpPr>
          <p:nvPr/>
        </p:nvSpPr>
        <p:spPr>
          <a:xfrm>
            <a:off x="-91440" y="206415"/>
            <a:ext cx="12283440" cy="477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</a:rPr>
              <a:t>Simulation Output of GeTe Bottom 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5EC321-84E2-4D00-BDA3-25394DD9EE76}"/>
              </a:ext>
            </a:extLst>
          </p:cNvPr>
          <p:cNvSpPr txBox="1"/>
          <p:nvPr/>
        </p:nvSpPr>
        <p:spPr>
          <a:xfrm>
            <a:off x="8005651" y="1613793"/>
            <a:ext cx="9093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750 nm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EFB769-5B62-4507-9677-D36D0FEB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714619"/>
            <a:ext cx="4937761" cy="37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90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MASnBr</a:t>
            </a:r>
            <a:r>
              <a:rPr lang="en-US" sz="3200" b="1" baseline="-25000">
                <a:latin typeface="Times New Roman" panose="02020603050405020304" pitchFamily="18" charset="0"/>
              </a:rPr>
              <a:t>3</a:t>
            </a:r>
            <a:r>
              <a:rPr lang="en-US" sz="3200" b="1">
                <a:latin typeface="Times New Roman" panose="02020603050405020304" pitchFamily="18" charset="0"/>
              </a:rPr>
              <a:t>/GeTe Tandem Cell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CB1E2-EBD9-88E7-7D03-1CE2A8558AD0}"/>
              </a:ext>
            </a:extLst>
          </p:cNvPr>
          <p:cNvSpPr txBox="1"/>
          <p:nvPr/>
        </p:nvSpPr>
        <p:spPr>
          <a:xfrm>
            <a:off x="3928838" y="6155498"/>
            <a:ext cx="3741962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34 : Structure of MASnBr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/GeTe Tandem Cell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473CEC-850D-19A9-F527-4C6CFEFE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31</a:t>
            </a:fld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07B058-46E6-4E74-8E31-F875E00DE709}"/>
              </a:ext>
            </a:extLst>
          </p:cNvPr>
          <p:cNvSpPr/>
          <p:nvPr/>
        </p:nvSpPr>
        <p:spPr>
          <a:xfrm>
            <a:off x="4437692" y="1700363"/>
            <a:ext cx="2489200" cy="336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Glass Substrate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8C668C-4F22-4A47-9C2A-072C2236A2A4}"/>
              </a:ext>
            </a:extLst>
          </p:cNvPr>
          <p:cNvSpPr/>
          <p:nvPr/>
        </p:nvSpPr>
        <p:spPr>
          <a:xfrm>
            <a:off x="4437692" y="2045168"/>
            <a:ext cx="2489200" cy="336118"/>
          </a:xfrm>
          <a:prstGeom prst="rect">
            <a:avLst/>
          </a:prstGeom>
          <a:solidFill>
            <a:srgbClr val="C0000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ITO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2A494D-3A78-46A9-A8C7-9579075E2B3A}"/>
              </a:ext>
            </a:extLst>
          </p:cNvPr>
          <p:cNvSpPr/>
          <p:nvPr/>
        </p:nvSpPr>
        <p:spPr>
          <a:xfrm>
            <a:off x="4442772" y="2390493"/>
            <a:ext cx="2489200" cy="36163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TiO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EE39188-BAF7-4D5D-8192-637BB09EE29F}"/>
              </a:ext>
            </a:extLst>
          </p:cNvPr>
          <p:cNvSpPr/>
          <p:nvPr/>
        </p:nvSpPr>
        <p:spPr>
          <a:xfrm>
            <a:off x="4442772" y="2748952"/>
            <a:ext cx="2489200" cy="425644"/>
          </a:xfrm>
          <a:prstGeom prst="rect">
            <a:avLst/>
          </a:prstGeom>
          <a:solidFill>
            <a:srgbClr val="7030A0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SnBr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D7E888-3822-4ABF-B18A-9D2C66ADA3DB}"/>
              </a:ext>
            </a:extLst>
          </p:cNvPr>
          <p:cNvSpPr/>
          <p:nvPr/>
        </p:nvSpPr>
        <p:spPr>
          <a:xfrm>
            <a:off x="4442772" y="3182453"/>
            <a:ext cx="2489200" cy="3361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CuSbS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6AB0B993-D630-4482-A987-45B2D8F0792E}"/>
              </a:ext>
            </a:extLst>
          </p:cNvPr>
          <p:cNvSpPr/>
          <p:nvPr/>
        </p:nvSpPr>
        <p:spPr>
          <a:xfrm>
            <a:off x="4696138" y="1191296"/>
            <a:ext cx="182880" cy="457201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BC217E3A-3709-4F74-B73B-07A736B0EFCE}"/>
              </a:ext>
            </a:extLst>
          </p:cNvPr>
          <p:cNvSpPr/>
          <p:nvPr/>
        </p:nvSpPr>
        <p:spPr>
          <a:xfrm>
            <a:off x="5245412" y="1191296"/>
            <a:ext cx="182880" cy="457200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34C06891-A844-4945-80AD-3EAC1346BA48}"/>
              </a:ext>
            </a:extLst>
          </p:cNvPr>
          <p:cNvSpPr/>
          <p:nvPr/>
        </p:nvSpPr>
        <p:spPr>
          <a:xfrm>
            <a:off x="5794052" y="1191296"/>
            <a:ext cx="166370" cy="457200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7BEE97CE-AA52-474F-834D-2D4F79A25210}"/>
              </a:ext>
            </a:extLst>
          </p:cNvPr>
          <p:cNvSpPr/>
          <p:nvPr/>
        </p:nvSpPr>
        <p:spPr>
          <a:xfrm>
            <a:off x="6366187" y="1191296"/>
            <a:ext cx="166370" cy="457200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FAA2A9E7-B985-4317-8D61-1C0897C7A750}"/>
              </a:ext>
            </a:extLst>
          </p:cNvPr>
          <p:cNvSpPr/>
          <p:nvPr/>
        </p:nvSpPr>
        <p:spPr>
          <a:xfrm rot="5400000">
            <a:off x="6254802" y="2485167"/>
            <a:ext cx="1809000" cy="2578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9695FEA5-51B3-4A5E-94BF-AA8CD8A9B913}"/>
              </a:ext>
            </a:extLst>
          </p:cNvPr>
          <p:cNvSpPr/>
          <p:nvPr/>
        </p:nvSpPr>
        <p:spPr>
          <a:xfrm>
            <a:off x="4764294" y="3884211"/>
            <a:ext cx="174625" cy="446406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722FF805-BF73-4D23-9CC7-BC3B68271CC2}"/>
              </a:ext>
            </a:extLst>
          </p:cNvPr>
          <p:cNvSpPr/>
          <p:nvPr/>
        </p:nvSpPr>
        <p:spPr>
          <a:xfrm>
            <a:off x="6290199" y="3880400"/>
            <a:ext cx="205105" cy="444503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285EDE7A-7F9E-4B14-92CD-1F99EB972BD4}"/>
              </a:ext>
            </a:extLst>
          </p:cNvPr>
          <p:cNvSpPr/>
          <p:nvPr/>
        </p:nvSpPr>
        <p:spPr>
          <a:xfrm>
            <a:off x="5275469" y="3886116"/>
            <a:ext cx="174625" cy="444502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67D78258-E765-4AA9-B971-426140EFC9A3}"/>
              </a:ext>
            </a:extLst>
          </p:cNvPr>
          <p:cNvSpPr/>
          <p:nvPr/>
        </p:nvSpPr>
        <p:spPr>
          <a:xfrm>
            <a:off x="5786644" y="3880401"/>
            <a:ext cx="167005" cy="444502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7BD50B-461C-4A8E-B45B-785721086B9A}"/>
              </a:ext>
            </a:extLst>
          </p:cNvPr>
          <p:cNvSpPr/>
          <p:nvPr/>
        </p:nvSpPr>
        <p:spPr>
          <a:xfrm>
            <a:off x="4590304" y="4380782"/>
            <a:ext cx="2158365" cy="4464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FTO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591BBE-1CCE-48CB-AFCF-B66E6791C8E6}"/>
              </a:ext>
            </a:extLst>
          </p:cNvPr>
          <p:cNvSpPr/>
          <p:nvPr/>
        </p:nvSpPr>
        <p:spPr>
          <a:xfrm>
            <a:off x="4590939" y="4834806"/>
            <a:ext cx="2158365" cy="44640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CdZnS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2E052B-F063-4C9D-BEB1-1BCF5E44FF3B}"/>
              </a:ext>
            </a:extLst>
          </p:cNvPr>
          <p:cNvSpPr/>
          <p:nvPr/>
        </p:nvSpPr>
        <p:spPr>
          <a:xfrm>
            <a:off x="4590304" y="5290102"/>
            <a:ext cx="2158365" cy="37211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GeTe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0DAD46E-EA47-4BD5-9DEF-62E556C8C329}"/>
              </a:ext>
            </a:extLst>
          </p:cNvPr>
          <p:cNvSpPr/>
          <p:nvPr/>
        </p:nvSpPr>
        <p:spPr>
          <a:xfrm>
            <a:off x="4590939" y="5667927"/>
            <a:ext cx="2158365" cy="372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0" name="Arrow: Left-Right 59">
            <a:extLst>
              <a:ext uri="{FF2B5EF4-FFF2-40B4-BE49-F238E27FC236}">
                <a16:creationId xmlns:a16="http://schemas.microsoft.com/office/drawing/2014/main" id="{B74C8EB0-DD8A-4AE1-B98B-30573F287327}"/>
              </a:ext>
            </a:extLst>
          </p:cNvPr>
          <p:cNvSpPr/>
          <p:nvPr/>
        </p:nvSpPr>
        <p:spPr>
          <a:xfrm rot="5400000">
            <a:off x="6190472" y="5081505"/>
            <a:ext cx="1659256" cy="2578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B7B6BC-E7B7-49F9-938E-97F3653FC727}"/>
              </a:ext>
            </a:extLst>
          </p:cNvPr>
          <p:cNvSpPr/>
          <p:nvPr/>
        </p:nvSpPr>
        <p:spPr>
          <a:xfrm>
            <a:off x="4569984" y="802632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AM 1.5G Spectrum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8BBF4A-497C-440E-A98D-0D5B20ACABC3}"/>
              </a:ext>
            </a:extLst>
          </p:cNvPr>
          <p:cNvSpPr/>
          <p:nvPr/>
        </p:nvSpPr>
        <p:spPr>
          <a:xfrm>
            <a:off x="4119902" y="3511542"/>
            <a:ext cx="3260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Filtered/Transmitted Spectrum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2CE74A-7A3C-4F2F-B77E-3DA72146343D}"/>
              </a:ext>
            </a:extLst>
          </p:cNvPr>
          <p:cNvSpPr/>
          <p:nvPr/>
        </p:nvSpPr>
        <p:spPr>
          <a:xfrm>
            <a:off x="7159302" y="2460183"/>
            <a:ext cx="1285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Top Sub-cell</a:t>
            </a:r>
            <a:endParaRPr 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87FE7A-3187-480D-BD47-DA49C37EB9E8}"/>
              </a:ext>
            </a:extLst>
          </p:cNvPr>
          <p:cNvSpPr/>
          <p:nvPr/>
        </p:nvSpPr>
        <p:spPr>
          <a:xfrm>
            <a:off x="7020100" y="5048823"/>
            <a:ext cx="15905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Bottom Sub-cell</a:t>
            </a:r>
            <a:endParaRPr 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05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MASnBr</a:t>
            </a:r>
            <a:r>
              <a:rPr lang="en-US" sz="3200" b="1" baseline="-25000">
                <a:latin typeface="Times New Roman" panose="02020603050405020304" pitchFamily="18" charset="0"/>
              </a:rPr>
              <a:t>3</a:t>
            </a:r>
            <a:r>
              <a:rPr lang="en-US" sz="3200" b="1">
                <a:latin typeface="Times New Roman" panose="02020603050405020304" pitchFamily="18" charset="0"/>
              </a:rPr>
              <a:t>/GeTe Tandem Cell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826B9-F208-D8FF-E85A-8E3B7A64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3EB3C-D7E2-F608-6B13-0EF879CB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016000"/>
            <a:ext cx="5461000" cy="4639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F13E27-3BEB-5410-1D7E-FAC240D41841}"/>
              </a:ext>
            </a:extLst>
          </p:cNvPr>
          <p:cNvSpPr txBox="1"/>
          <p:nvPr/>
        </p:nvSpPr>
        <p:spPr>
          <a:xfrm>
            <a:off x="1666240" y="5842000"/>
            <a:ext cx="3698239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35 : JV curve of MASnBr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/GeTe Tandem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D723E-5344-7525-5C41-5708865EC65F}"/>
              </a:ext>
            </a:extLst>
          </p:cNvPr>
          <p:cNvSpPr txBox="1"/>
          <p:nvPr/>
        </p:nvSpPr>
        <p:spPr>
          <a:xfrm>
            <a:off x="6424650" y="3988071"/>
            <a:ext cx="520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Output of MASnBr</a:t>
            </a:r>
            <a:r>
              <a:rPr lang="en-US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/GeTe Tandem Cell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121E76A-7EAC-4F85-8684-FAAB688E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293924"/>
              </p:ext>
            </p:extLst>
          </p:nvPr>
        </p:nvGraphicFramePr>
        <p:xfrm>
          <a:off x="6389090" y="4446519"/>
          <a:ext cx="5204470" cy="1731599"/>
        </p:xfrm>
        <a:graphic>
          <a:graphicData uri="http://schemas.openxmlformats.org/drawingml/2006/table">
            <a:tbl>
              <a:tblPr firstRow="1" firstCol="1" bandRow="1"/>
              <a:tblGrid>
                <a:gridCol w="1189879">
                  <a:extLst>
                    <a:ext uri="{9D8B030D-6E8A-4147-A177-3AD203B41FA5}">
                      <a16:colId xmlns:a16="http://schemas.microsoft.com/office/drawing/2014/main" val="2914531328"/>
                    </a:ext>
                  </a:extLst>
                </a:gridCol>
                <a:gridCol w="891909">
                  <a:extLst>
                    <a:ext uri="{9D8B030D-6E8A-4147-A177-3AD203B41FA5}">
                      <a16:colId xmlns:a16="http://schemas.microsoft.com/office/drawing/2014/main" val="4077879634"/>
                    </a:ext>
                  </a:extLst>
                </a:gridCol>
                <a:gridCol w="1040894">
                  <a:extLst>
                    <a:ext uri="{9D8B030D-6E8A-4147-A177-3AD203B41FA5}">
                      <a16:colId xmlns:a16="http://schemas.microsoft.com/office/drawing/2014/main" val="3095106511"/>
                    </a:ext>
                  </a:extLst>
                </a:gridCol>
                <a:gridCol w="1040894">
                  <a:extLst>
                    <a:ext uri="{9D8B030D-6E8A-4147-A177-3AD203B41FA5}">
                      <a16:colId xmlns:a16="http://schemas.microsoft.com/office/drawing/2014/main" val="3769055533"/>
                    </a:ext>
                  </a:extLst>
                </a:gridCol>
                <a:gridCol w="1040894">
                  <a:extLst>
                    <a:ext uri="{9D8B030D-6E8A-4147-A177-3AD203B41FA5}">
                      <a16:colId xmlns:a16="http://schemas.microsoft.com/office/drawing/2014/main" val="3827255799"/>
                    </a:ext>
                  </a:extLst>
                </a:gridCol>
              </a:tblGrid>
              <a:tr h="435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Structure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(mA/cm</a:t>
                      </a:r>
                      <a:r>
                        <a:rPr lang="en-US" sz="1600" b="1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PCE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27438"/>
                  </a:ext>
                </a:extLst>
              </a:tr>
              <a:tr h="435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Top Cell</a:t>
                      </a: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30.75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80.66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62502"/>
                  </a:ext>
                </a:extLst>
              </a:tr>
              <a:tr h="435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Bottom Cell</a:t>
                      </a: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30.61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80.57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26.70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796841"/>
                  </a:ext>
                </a:extLst>
              </a:tr>
              <a:tr h="350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Tandem</a:t>
                      </a: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30.62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80.58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39.20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13408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447" y="965054"/>
            <a:ext cx="2841915" cy="302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94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FA4DD-9CDA-E2A3-E667-796B347C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65BB5-0D99-B552-DEED-449CB8044E8D}"/>
              </a:ext>
            </a:extLst>
          </p:cNvPr>
          <p:cNvSpPr/>
          <p:nvPr/>
        </p:nvSpPr>
        <p:spPr>
          <a:xfrm>
            <a:off x="2665943" y="2520648"/>
            <a:ext cx="2153708" cy="4464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FTO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01E32B-8EF7-7195-68C1-8CE37E4FB618}"/>
              </a:ext>
            </a:extLst>
          </p:cNvPr>
          <p:cNvSpPr/>
          <p:nvPr/>
        </p:nvSpPr>
        <p:spPr>
          <a:xfrm>
            <a:off x="2665943" y="2970863"/>
            <a:ext cx="2153708" cy="5670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WS</a:t>
            </a:r>
            <a:r>
              <a:rPr lang="en-US" sz="16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EDACE0-D0D6-28F5-540D-EA8B26617FC2}"/>
              </a:ext>
            </a:extLst>
          </p:cNvPr>
          <p:cNvSpPr/>
          <p:nvPr/>
        </p:nvSpPr>
        <p:spPr>
          <a:xfrm>
            <a:off x="2661286" y="3534742"/>
            <a:ext cx="2158364" cy="7016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CuInSe</a:t>
            </a:r>
            <a:r>
              <a:rPr lang="en-US" sz="16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16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516B77-ADF2-6E7B-5248-1B86E8AB22FF}"/>
              </a:ext>
            </a:extLst>
          </p:cNvPr>
          <p:cNvSpPr/>
          <p:nvPr/>
        </p:nvSpPr>
        <p:spPr>
          <a:xfrm>
            <a:off x="2662767" y="4681746"/>
            <a:ext cx="2148205" cy="3361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9E2A9-21BF-4C4B-0EC1-9EA78B9A7774}"/>
              </a:ext>
            </a:extLst>
          </p:cNvPr>
          <p:cNvSpPr/>
          <p:nvPr/>
        </p:nvSpPr>
        <p:spPr>
          <a:xfrm>
            <a:off x="2661286" y="4236417"/>
            <a:ext cx="2158364" cy="455539"/>
          </a:xfrm>
          <a:prstGeom prst="rect">
            <a:avLst/>
          </a:prstGeom>
          <a:solidFill>
            <a:srgbClr val="7030A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MoTe</a:t>
            </a:r>
            <a:r>
              <a:rPr lang="en-US" sz="16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0D2ECF-CE56-E808-2BDE-C844032D590F}"/>
              </a:ext>
            </a:extLst>
          </p:cNvPr>
          <p:cNvSpPr txBox="1"/>
          <p:nvPr/>
        </p:nvSpPr>
        <p:spPr>
          <a:xfrm>
            <a:off x="2207974" y="5210885"/>
            <a:ext cx="3225800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36 : Structure of CuInSe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Bottom Cell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CBA3F05-F1F3-4186-BFF1-ECEF5058608D}"/>
              </a:ext>
            </a:extLst>
          </p:cNvPr>
          <p:cNvSpPr/>
          <p:nvPr/>
        </p:nvSpPr>
        <p:spPr>
          <a:xfrm>
            <a:off x="2890520" y="1752811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61C1079-D57A-4ABB-A2E0-5C998E6674DE}"/>
              </a:ext>
            </a:extLst>
          </p:cNvPr>
          <p:cNvSpPr/>
          <p:nvPr/>
        </p:nvSpPr>
        <p:spPr>
          <a:xfrm>
            <a:off x="4446905" y="1749001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449CE9C-2BE8-43D1-A48E-C7D5D3C58182}"/>
              </a:ext>
            </a:extLst>
          </p:cNvPr>
          <p:cNvSpPr/>
          <p:nvPr/>
        </p:nvSpPr>
        <p:spPr>
          <a:xfrm>
            <a:off x="3401695" y="1754716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BF688AA-D517-4DF3-85D9-0727FC5D4857}"/>
              </a:ext>
            </a:extLst>
          </p:cNvPr>
          <p:cNvSpPr/>
          <p:nvPr/>
        </p:nvSpPr>
        <p:spPr>
          <a:xfrm>
            <a:off x="3905250" y="1749001"/>
            <a:ext cx="174625" cy="69913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56AA51C0-0C2E-4B67-94CA-133349251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974" y="1292330"/>
            <a:ext cx="32603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Filtered/Transmitted Spectrum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6DAF767-6B9B-4463-8151-0B8C46216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Structure of CuInSe</a:t>
            </a:r>
            <a:r>
              <a:rPr lang="en-US" sz="3200" b="1" baseline="-25000">
                <a:latin typeface="Times New Roman" panose="02020603050405020304" pitchFamily="18" charset="0"/>
              </a:rPr>
              <a:t>2</a:t>
            </a:r>
            <a:r>
              <a:rPr lang="en-US" sz="3200" b="1">
                <a:latin typeface="Times New Roman" panose="02020603050405020304" pitchFamily="18" charset="0"/>
              </a:rPr>
              <a:t> Bottom Cell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B5821-3405-4C6B-B8DF-772884E0CE18}"/>
              </a:ext>
            </a:extLst>
          </p:cNvPr>
          <p:cNvSpPr txBox="1"/>
          <p:nvPr/>
        </p:nvSpPr>
        <p:spPr>
          <a:xfrm>
            <a:off x="6270764" y="2887636"/>
            <a:ext cx="2987984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 = 50 nm</a:t>
            </a:r>
          </a:p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Donor Density 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76EDDC-0223-4EDD-84C8-30C1951D8C5E}"/>
              </a:ext>
            </a:extLst>
          </p:cNvPr>
          <p:cNvSpPr txBox="1"/>
          <p:nvPr/>
        </p:nvSpPr>
        <p:spPr>
          <a:xfrm>
            <a:off x="6270764" y="4159778"/>
            <a:ext cx="3299956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 = 100 nm</a:t>
            </a:r>
          </a:p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Acceptor Density 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5B487C-63DE-42F6-8ABC-26C152241C15}"/>
              </a:ext>
            </a:extLst>
          </p:cNvPr>
          <p:cNvCxnSpPr>
            <a:cxnSpLocks/>
          </p:cNvCxnSpPr>
          <p:nvPr/>
        </p:nvCxnSpPr>
        <p:spPr>
          <a:xfrm>
            <a:off x="4865512" y="3210802"/>
            <a:ext cx="1405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E8B7E8-A3BF-4BE5-8223-602194512F41}"/>
              </a:ext>
            </a:extLst>
          </p:cNvPr>
          <p:cNvCxnSpPr>
            <a:cxnSpLocks/>
          </p:cNvCxnSpPr>
          <p:nvPr/>
        </p:nvCxnSpPr>
        <p:spPr>
          <a:xfrm>
            <a:off x="4865512" y="4482944"/>
            <a:ext cx="1405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855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C60D3-D7AC-D71F-85F8-BD6AA24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AFEBA-4974-446D-8A57-72D7CE8BA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15" y="719667"/>
            <a:ext cx="3613846" cy="4714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871BC8-9D99-458E-9DBC-391787CFC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8" t="5309"/>
          <a:stretch/>
        </p:blipFill>
        <p:spPr>
          <a:xfrm>
            <a:off x="7930184" y="965465"/>
            <a:ext cx="3753816" cy="43958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03211A-E690-47BE-A2E3-D87F03EC1A0C}"/>
              </a:ext>
            </a:extLst>
          </p:cNvPr>
          <p:cNvSpPr txBox="1"/>
          <p:nvPr/>
        </p:nvSpPr>
        <p:spPr>
          <a:xfrm>
            <a:off x="4371915" y="5382255"/>
            <a:ext cx="4048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38 : CuInSe</a:t>
            </a:r>
            <a:r>
              <a:rPr lang="en-US" alt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Absorber layer Acceptor Density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Optimization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80BF40-590E-43C1-9015-5A81372482FC}"/>
              </a:ext>
            </a:extLst>
          </p:cNvPr>
          <p:cNvSpPr txBox="1"/>
          <p:nvPr/>
        </p:nvSpPr>
        <p:spPr>
          <a:xfrm>
            <a:off x="7967979" y="5361324"/>
            <a:ext cx="4048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39 : CuInSe</a:t>
            </a:r>
            <a:r>
              <a:rPr lang="en-US" alt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Absorber layer Defect Density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Optimization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60653-3BE6-4321-B642-7939ACB5FAA7}"/>
              </a:ext>
            </a:extLst>
          </p:cNvPr>
          <p:cNvSpPr txBox="1"/>
          <p:nvPr/>
        </p:nvSpPr>
        <p:spPr>
          <a:xfrm>
            <a:off x="1688578" y="5933540"/>
            <a:ext cx="2297106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 = 700 nm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B79EEF-22ED-45CD-A8D4-280031B29D32}"/>
              </a:ext>
            </a:extLst>
          </p:cNvPr>
          <p:cNvSpPr txBox="1"/>
          <p:nvPr/>
        </p:nvSpPr>
        <p:spPr>
          <a:xfrm>
            <a:off x="4630919" y="5911255"/>
            <a:ext cx="3299265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Acceptor Density 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F44013-5D02-4C9B-B9F3-7CEDB613A655}"/>
              </a:ext>
            </a:extLst>
          </p:cNvPr>
          <p:cNvSpPr txBox="1"/>
          <p:nvPr/>
        </p:nvSpPr>
        <p:spPr>
          <a:xfrm>
            <a:off x="8488682" y="5911255"/>
            <a:ext cx="3090787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Density = 1×10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/cm</a:t>
            </a:r>
            <a:r>
              <a:rPr lang="en-US" b="1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3EE6C-ABE2-4A5C-8F1A-0624B9ACCA85}"/>
              </a:ext>
            </a:extLst>
          </p:cNvPr>
          <p:cNvSpPr txBox="1"/>
          <p:nvPr/>
        </p:nvSpPr>
        <p:spPr>
          <a:xfrm>
            <a:off x="775851" y="5438239"/>
            <a:ext cx="4048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37 : CuInSe</a:t>
            </a:r>
            <a:r>
              <a:rPr lang="en-US" alt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Absorber layer Thickness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Optimization</a:t>
            </a:r>
            <a:r>
              <a:rPr lang="en-US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52E8BF8-AB6F-480B-9C84-626E4FE3B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738" y="241300"/>
            <a:ext cx="9144000" cy="477838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Optimization of CuInSe</a:t>
            </a:r>
            <a:r>
              <a:rPr lang="en-US" sz="3200" b="1" baseline="-25000">
                <a:latin typeface="Times New Roman" panose="02020603050405020304" pitchFamily="18" charset="0"/>
              </a:rPr>
              <a:t>2</a:t>
            </a:r>
            <a:r>
              <a:rPr lang="en-US" sz="3200" b="1">
                <a:latin typeface="Times New Roman" panose="02020603050405020304" pitchFamily="18" charset="0"/>
              </a:rPr>
              <a:t> Absorber Layer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179471-9566-4434-AE01-044A6BB56F57}"/>
              </a:ext>
            </a:extLst>
          </p:cNvPr>
          <p:cNvPicPr/>
          <p:nvPr/>
        </p:nvPicPr>
        <p:blipFill rotWithShape="1">
          <a:blip r:embed="rId4"/>
          <a:srcRect l="5721" t="5022" r="2878" b="1898"/>
          <a:stretch/>
        </p:blipFill>
        <p:spPr>
          <a:xfrm>
            <a:off x="1107446" y="1014080"/>
            <a:ext cx="3264469" cy="430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23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DF879-93A3-4B5A-AB64-AD284C95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2356A-4EB9-458E-8677-F18211CF1F05}"/>
              </a:ext>
            </a:extLst>
          </p:cNvPr>
          <p:cNvSpPr txBox="1"/>
          <p:nvPr/>
        </p:nvSpPr>
        <p:spPr>
          <a:xfrm>
            <a:off x="7010126" y="4472222"/>
            <a:ext cx="3048000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41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: JV curve of CuInSe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Bottom Cell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DDC1EDA-3362-4516-90C3-A992AD2BF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808431"/>
              </p:ext>
            </p:extLst>
          </p:nvPr>
        </p:nvGraphicFramePr>
        <p:xfrm>
          <a:off x="1313560" y="5415087"/>
          <a:ext cx="7373240" cy="941262"/>
        </p:xfrm>
        <a:graphic>
          <a:graphicData uri="http://schemas.openxmlformats.org/drawingml/2006/table">
            <a:tbl>
              <a:tblPr firstRow="1" firstCol="1" bandRow="1"/>
              <a:tblGrid>
                <a:gridCol w="1843310">
                  <a:extLst>
                    <a:ext uri="{9D8B030D-6E8A-4147-A177-3AD203B41FA5}">
                      <a16:colId xmlns:a16="http://schemas.microsoft.com/office/drawing/2014/main" val="4077879634"/>
                    </a:ext>
                  </a:extLst>
                </a:gridCol>
                <a:gridCol w="1843310">
                  <a:extLst>
                    <a:ext uri="{9D8B030D-6E8A-4147-A177-3AD203B41FA5}">
                      <a16:colId xmlns:a16="http://schemas.microsoft.com/office/drawing/2014/main" val="3095106511"/>
                    </a:ext>
                  </a:extLst>
                </a:gridCol>
                <a:gridCol w="1843310">
                  <a:extLst>
                    <a:ext uri="{9D8B030D-6E8A-4147-A177-3AD203B41FA5}">
                      <a16:colId xmlns:a16="http://schemas.microsoft.com/office/drawing/2014/main" val="3769055533"/>
                    </a:ext>
                  </a:extLst>
                </a:gridCol>
                <a:gridCol w="1843310">
                  <a:extLst>
                    <a:ext uri="{9D8B030D-6E8A-4147-A177-3AD203B41FA5}">
                      <a16:colId xmlns:a16="http://schemas.microsoft.com/office/drawing/2014/main" val="3827255799"/>
                    </a:ext>
                  </a:extLst>
                </a:gridCol>
              </a:tblGrid>
              <a:tr h="5215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8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(V)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8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(mA/cm</a:t>
                      </a:r>
                      <a:r>
                        <a:rPr lang="en-US" sz="1800" b="1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 (%)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PCE (%)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27438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30.57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82.34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30.13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134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210D814-BF28-4327-8274-E91464BEC705}"/>
              </a:ext>
            </a:extLst>
          </p:cNvPr>
          <p:cNvSpPr txBox="1"/>
          <p:nvPr/>
        </p:nvSpPr>
        <p:spPr>
          <a:xfrm>
            <a:off x="1253067" y="4927047"/>
            <a:ext cx="6904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Output of Optimized CuInSe</a:t>
            </a:r>
            <a:r>
              <a:rPr lang="en-US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Bottom Cell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38FBD-B104-486C-9349-66899F8E3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4" t="8371" r="12561" b="3847"/>
          <a:stretch/>
        </p:blipFill>
        <p:spPr>
          <a:xfrm>
            <a:off x="6149330" y="1024565"/>
            <a:ext cx="4526433" cy="3447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CDBB9-7794-4A79-9633-B529B973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54" y="1024564"/>
            <a:ext cx="4798939" cy="3447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2C6DF-CD94-41AB-8F1E-7C797E5173F4}"/>
              </a:ext>
            </a:extLst>
          </p:cNvPr>
          <p:cNvSpPr txBox="1"/>
          <p:nvPr/>
        </p:nvSpPr>
        <p:spPr>
          <a:xfrm>
            <a:off x="1818365" y="4508416"/>
            <a:ext cx="3713327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40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: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Current Matching for CuInSe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Bottom Cell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5EBF7B-5319-4BA9-9B5A-91387DC5BF18}"/>
              </a:ext>
            </a:extLst>
          </p:cNvPr>
          <p:cNvSpPr txBox="1">
            <a:spLocks/>
          </p:cNvSpPr>
          <p:nvPr/>
        </p:nvSpPr>
        <p:spPr>
          <a:xfrm>
            <a:off x="-91440" y="206415"/>
            <a:ext cx="12283440" cy="477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</a:rPr>
              <a:t>Simulation Output of CuInSe</a:t>
            </a:r>
            <a:r>
              <a:rPr lang="en-US" sz="3200" b="1" baseline="-25000">
                <a:latin typeface="Times New Roman" panose="02020603050405020304" pitchFamily="18" charset="0"/>
              </a:rPr>
              <a:t>2</a:t>
            </a:r>
            <a:r>
              <a:rPr lang="en-US" sz="3200" b="1">
                <a:latin typeface="Times New Roman" panose="02020603050405020304" pitchFamily="18" charset="0"/>
              </a:rPr>
              <a:t> Bottom Cell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E9560-ED55-4C4F-BA39-F035E3C3AA81}"/>
              </a:ext>
            </a:extLst>
          </p:cNvPr>
          <p:cNvSpPr txBox="1"/>
          <p:nvPr/>
        </p:nvSpPr>
        <p:spPr>
          <a:xfrm>
            <a:off x="7701280" y="2058254"/>
            <a:ext cx="9093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nm</a:t>
            </a:r>
          </a:p>
        </p:txBody>
      </p:sp>
    </p:spTree>
    <p:extLst>
      <p:ext uri="{BB962C8B-B14F-4D97-AF65-F5344CB8AC3E}">
        <p14:creationId xmlns:p14="http://schemas.microsoft.com/office/powerpoint/2010/main" val="157024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227" y="180718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MASnBr</a:t>
            </a:r>
            <a:r>
              <a:rPr lang="en-US" sz="3200" b="1" baseline="-25000">
                <a:latin typeface="Times New Roman" panose="02020603050405020304" pitchFamily="18" charset="0"/>
              </a:rPr>
              <a:t>3</a:t>
            </a:r>
            <a:r>
              <a:rPr lang="en-US" sz="3200" b="1">
                <a:latin typeface="Times New Roman" panose="02020603050405020304" pitchFamily="18" charset="0"/>
              </a:rPr>
              <a:t>/CuInSe</a:t>
            </a:r>
            <a:r>
              <a:rPr lang="en-US" sz="3200" b="1" baseline="-25000">
                <a:latin typeface="Times New Roman" panose="02020603050405020304" pitchFamily="18" charset="0"/>
              </a:rPr>
              <a:t>2</a:t>
            </a:r>
            <a:r>
              <a:rPr lang="en-US" sz="3200" b="1">
                <a:latin typeface="Times New Roman" panose="02020603050405020304" pitchFamily="18" charset="0"/>
              </a:rPr>
              <a:t>  Tandem Cell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F4B39-6CC0-8A60-BF5B-AE97D4BF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D35F8-4A56-620C-101A-7A22E056AF3F}"/>
              </a:ext>
            </a:extLst>
          </p:cNvPr>
          <p:cNvSpPr txBox="1"/>
          <p:nvPr/>
        </p:nvSpPr>
        <p:spPr>
          <a:xfrm>
            <a:off x="3789680" y="6179012"/>
            <a:ext cx="3992879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43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: Structure of MASnBr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CuInSe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Tandem Cell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D3394E-DA2A-487A-95E5-F2C96E13FA0F}"/>
              </a:ext>
            </a:extLst>
          </p:cNvPr>
          <p:cNvSpPr/>
          <p:nvPr/>
        </p:nvSpPr>
        <p:spPr>
          <a:xfrm>
            <a:off x="4430952" y="1475857"/>
            <a:ext cx="2489200" cy="368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Glass Substrate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A2553A-E367-49FC-96E2-55FB59BB9CDA}"/>
              </a:ext>
            </a:extLst>
          </p:cNvPr>
          <p:cNvSpPr/>
          <p:nvPr/>
        </p:nvSpPr>
        <p:spPr>
          <a:xfrm>
            <a:off x="4430952" y="1856020"/>
            <a:ext cx="2489200" cy="336118"/>
          </a:xfrm>
          <a:prstGeom prst="rect">
            <a:avLst/>
          </a:prstGeom>
          <a:solidFill>
            <a:srgbClr val="C0000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ITO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F7A31A-07BC-44CB-9BF2-28FFB78FAEF1}"/>
              </a:ext>
            </a:extLst>
          </p:cNvPr>
          <p:cNvSpPr/>
          <p:nvPr/>
        </p:nvSpPr>
        <p:spPr>
          <a:xfrm>
            <a:off x="4427777" y="2200393"/>
            <a:ext cx="2489200" cy="3746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TiO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BC2CB1-E220-47F9-846F-4919B473AC79}"/>
              </a:ext>
            </a:extLst>
          </p:cNvPr>
          <p:cNvSpPr/>
          <p:nvPr/>
        </p:nvSpPr>
        <p:spPr>
          <a:xfrm>
            <a:off x="4427777" y="2577584"/>
            <a:ext cx="2489200" cy="446406"/>
          </a:xfrm>
          <a:prstGeom prst="rect">
            <a:avLst/>
          </a:prstGeom>
          <a:solidFill>
            <a:srgbClr val="7030A0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SnBr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A3DE5C-7DE9-42DA-ABDA-921AB01C66A3}"/>
              </a:ext>
            </a:extLst>
          </p:cNvPr>
          <p:cNvSpPr/>
          <p:nvPr/>
        </p:nvSpPr>
        <p:spPr>
          <a:xfrm>
            <a:off x="4427777" y="3031722"/>
            <a:ext cx="2489200" cy="3361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CuSbS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12E2D42-974D-45DD-BEA5-0844F7251752}"/>
              </a:ext>
            </a:extLst>
          </p:cNvPr>
          <p:cNvSpPr/>
          <p:nvPr/>
        </p:nvSpPr>
        <p:spPr>
          <a:xfrm>
            <a:off x="4810048" y="993250"/>
            <a:ext cx="182879" cy="461442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D10B6B1-C6FC-44DD-A353-7F7DC3432A64}"/>
              </a:ext>
            </a:extLst>
          </p:cNvPr>
          <p:cNvSpPr/>
          <p:nvPr/>
        </p:nvSpPr>
        <p:spPr>
          <a:xfrm>
            <a:off x="5359322" y="993249"/>
            <a:ext cx="182879" cy="452958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30AAF1E-A4B0-405B-BB27-A331522E0D6C}"/>
              </a:ext>
            </a:extLst>
          </p:cNvPr>
          <p:cNvSpPr/>
          <p:nvPr/>
        </p:nvSpPr>
        <p:spPr>
          <a:xfrm>
            <a:off x="5891453" y="993249"/>
            <a:ext cx="182879" cy="452958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A0D6CDB-1402-4E7B-8FFD-861855A9A373}"/>
              </a:ext>
            </a:extLst>
          </p:cNvPr>
          <p:cNvSpPr/>
          <p:nvPr/>
        </p:nvSpPr>
        <p:spPr>
          <a:xfrm>
            <a:off x="6463588" y="993249"/>
            <a:ext cx="182879" cy="461442"/>
          </a:xfrm>
          <a:prstGeom prst="downArrow">
            <a:avLst/>
          </a:prstGeom>
          <a:gradFill>
            <a:gsLst>
              <a:gs pos="1900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CF94D7A-D398-48BB-B0A5-3E8610470D1E}"/>
              </a:ext>
            </a:extLst>
          </p:cNvPr>
          <p:cNvSpPr/>
          <p:nvPr/>
        </p:nvSpPr>
        <p:spPr>
          <a:xfrm rot="5400000">
            <a:off x="6197143" y="2284786"/>
            <a:ext cx="1921633" cy="2444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6A32D49-E053-4BA9-9EFC-151903282B7A}"/>
              </a:ext>
            </a:extLst>
          </p:cNvPr>
          <p:cNvSpPr/>
          <p:nvPr/>
        </p:nvSpPr>
        <p:spPr>
          <a:xfrm>
            <a:off x="4848147" y="3698461"/>
            <a:ext cx="167005" cy="436244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9291200-8140-4F13-B6FB-4FD649AD3741}"/>
              </a:ext>
            </a:extLst>
          </p:cNvPr>
          <p:cNvSpPr/>
          <p:nvPr/>
        </p:nvSpPr>
        <p:spPr>
          <a:xfrm>
            <a:off x="6404532" y="3694651"/>
            <a:ext cx="167005" cy="440054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AE210FE-86FA-46AF-A14E-6024DE86CE44}"/>
              </a:ext>
            </a:extLst>
          </p:cNvPr>
          <p:cNvSpPr/>
          <p:nvPr/>
        </p:nvSpPr>
        <p:spPr>
          <a:xfrm>
            <a:off x="5359322" y="3700366"/>
            <a:ext cx="167005" cy="440689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CB39352-9697-418B-9211-3B65C4F56078}"/>
              </a:ext>
            </a:extLst>
          </p:cNvPr>
          <p:cNvSpPr/>
          <p:nvPr/>
        </p:nvSpPr>
        <p:spPr>
          <a:xfrm>
            <a:off x="5862877" y="3694650"/>
            <a:ext cx="167005" cy="446405"/>
          </a:xfrm>
          <a:prstGeom prst="downArrow">
            <a:avLst/>
          </a:prstGeom>
          <a:gradFill>
            <a:gsLst>
              <a:gs pos="14000">
                <a:srgbClr val="FF0000">
                  <a:alpha val="70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FC854-996E-44D5-9753-6F1ED2774560}"/>
              </a:ext>
            </a:extLst>
          </p:cNvPr>
          <p:cNvSpPr/>
          <p:nvPr/>
        </p:nvSpPr>
        <p:spPr>
          <a:xfrm>
            <a:off x="4624629" y="4173229"/>
            <a:ext cx="2158365" cy="4464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FTO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5D1A58-F292-49B1-B92F-06DE5AD74A9F}"/>
              </a:ext>
            </a:extLst>
          </p:cNvPr>
          <p:cNvSpPr/>
          <p:nvPr/>
        </p:nvSpPr>
        <p:spPr>
          <a:xfrm>
            <a:off x="4620820" y="4622811"/>
            <a:ext cx="2165350" cy="3849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WS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9A7162-49EB-47B3-895E-B23A648A5F79}"/>
              </a:ext>
            </a:extLst>
          </p:cNvPr>
          <p:cNvSpPr/>
          <p:nvPr/>
        </p:nvSpPr>
        <p:spPr>
          <a:xfrm>
            <a:off x="4624630" y="5011429"/>
            <a:ext cx="2157730" cy="4464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CuInSe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3A2963-F540-42BF-8178-D1AE12B4FCA4}"/>
              </a:ext>
            </a:extLst>
          </p:cNvPr>
          <p:cNvSpPr/>
          <p:nvPr/>
        </p:nvSpPr>
        <p:spPr>
          <a:xfrm>
            <a:off x="4623994" y="5836727"/>
            <a:ext cx="2158365" cy="2707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5FFAB9-0F28-4DA2-9C44-B7130E4ECC9E}"/>
              </a:ext>
            </a:extLst>
          </p:cNvPr>
          <p:cNvSpPr/>
          <p:nvPr/>
        </p:nvSpPr>
        <p:spPr>
          <a:xfrm>
            <a:off x="4620819" y="5462914"/>
            <a:ext cx="2165349" cy="368926"/>
          </a:xfrm>
          <a:prstGeom prst="rect">
            <a:avLst/>
          </a:prstGeom>
          <a:solidFill>
            <a:srgbClr val="7030A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MoTe</a:t>
            </a:r>
            <a:r>
              <a:rPr lang="en-US" sz="1400" b="1" baseline="-250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4B854BC7-A931-40F5-9956-BDEE83656F3B}"/>
              </a:ext>
            </a:extLst>
          </p:cNvPr>
          <p:cNvSpPr/>
          <p:nvPr/>
        </p:nvSpPr>
        <p:spPr>
          <a:xfrm rot="5400000">
            <a:off x="6025856" y="5039073"/>
            <a:ext cx="2003222" cy="2209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67BDEF-A24E-4FE4-AD37-3929732A867C}"/>
              </a:ext>
            </a:extLst>
          </p:cNvPr>
          <p:cNvSpPr/>
          <p:nvPr/>
        </p:nvSpPr>
        <p:spPr>
          <a:xfrm>
            <a:off x="4779438" y="658555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AM 1.5G Spectrum</a:t>
            </a:r>
            <a:endParaRPr 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D26E65-80AE-4D3C-9C6F-D1507F65D8CE}"/>
              </a:ext>
            </a:extLst>
          </p:cNvPr>
          <p:cNvSpPr/>
          <p:nvPr/>
        </p:nvSpPr>
        <p:spPr>
          <a:xfrm>
            <a:off x="4355742" y="3359907"/>
            <a:ext cx="2924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Filtered/Transmitted Spectrum</a:t>
            </a:r>
            <a:endParaRPr 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5FC95D-0239-4F38-A245-B130C1F9338C}"/>
              </a:ext>
            </a:extLst>
          </p:cNvPr>
          <p:cNvSpPr/>
          <p:nvPr/>
        </p:nvSpPr>
        <p:spPr>
          <a:xfrm>
            <a:off x="7157959" y="2314357"/>
            <a:ext cx="1285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Top Sub-cell</a:t>
            </a:r>
            <a:endParaRPr 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61BE36-2380-47DC-B71B-BE720DBB29BB}"/>
              </a:ext>
            </a:extLst>
          </p:cNvPr>
          <p:cNvSpPr/>
          <p:nvPr/>
        </p:nvSpPr>
        <p:spPr>
          <a:xfrm>
            <a:off x="7027467" y="4973763"/>
            <a:ext cx="15905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Bottom Sub-cell</a:t>
            </a:r>
            <a:endParaRPr 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30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1830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MASnBr</a:t>
            </a:r>
            <a:r>
              <a:rPr lang="en-US" sz="3200" b="1" baseline="-25000">
                <a:latin typeface="Times New Roman" panose="02020603050405020304" pitchFamily="18" charset="0"/>
              </a:rPr>
              <a:t>3</a:t>
            </a:r>
            <a:r>
              <a:rPr lang="en-US" sz="3200" b="1">
                <a:latin typeface="Times New Roman" panose="02020603050405020304" pitchFamily="18" charset="0"/>
              </a:rPr>
              <a:t>/CuInSe</a:t>
            </a:r>
            <a:r>
              <a:rPr lang="en-US" sz="3200" b="1" baseline="-25000">
                <a:latin typeface="Times New Roman" panose="02020603050405020304" pitchFamily="18" charset="0"/>
              </a:rPr>
              <a:t>2</a:t>
            </a:r>
            <a:r>
              <a:rPr lang="en-US" sz="3200" b="1">
                <a:latin typeface="Times New Roman" panose="02020603050405020304" pitchFamily="18" charset="0"/>
              </a:rPr>
              <a:t>  Tandem Cell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3" y="45720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3CC7C-3E4D-451C-514D-9FE08763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7024" y="6400800"/>
            <a:ext cx="2743200" cy="365125"/>
          </a:xfrm>
        </p:spPr>
        <p:txBody>
          <a:bodyPr/>
          <a:lstStyle/>
          <a:p>
            <a:fld id="{282E5B19-9D4C-4F26-8E59-DA344FB9E2A4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CB03-B2D7-6783-713F-FFF417CE7796}"/>
              </a:ext>
            </a:extLst>
          </p:cNvPr>
          <p:cNvSpPr txBox="1"/>
          <p:nvPr/>
        </p:nvSpPr>
        <p:spPr>
          <a:xfrm>
            <a:off x="6277607" y="4316926"/>
            <a:ext cx="553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Output of MASnBr</a:t>
            </a:r>
            <a:r>
              <a:rPr lang="en-US" sz="16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/CuInSe</a:t>
            </a:r>
            <a:r>
              <a:rPr lang="en-US" sz="16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Tandem Cell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90503E-FB63-4510-FAE8-73E1BF56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062673"/>
            <a:ext cx="5622925" cy="4635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EAD5B5-70F9-C1AB-B5AE-4E9AF9C7A28F}"/>
              </a:ext>
            </a:extLst>
          </p:cNvPr>
          <p:cNvSpPr txBox="1"/>
          <p:nvPr/>
        </p:nvSpPr>
        <p:spPr>
          <a:xfrm>
            <a:off x="1422399" y="5795327"/>
            <a:ext cx="3894667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44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: JV curve of MASnBr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/CuInSe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Tandem Cell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3F582FC-75A3-4482-ACBD-6918F0F10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4102"/>
              </p:ext>
            </p:extLst>
          </p:nvPr>
        </p:nvGraphicFramePr>
        <p:xfrm>
          <a:off x="6277607" y="4669201"/>
          <a:ext cx="5204470" cy="1731599"/>
        </p:xfrm>
        <a:graphic>
          <a:graphicData uri="http://schemas.openxmlformats.org/drawingml/2006/table">
            <a:tbl>
              <a:tblPr firstRow="1" firstCol="1" bandRow="1"/>
              <a:tblGrid>
                <a:gridCol w="1166480">
                  <a:extLst>
                    <a:ext uri="{9D8B030D-6E8A-4147-A177-3AD203B41FA5}">
                      <a16:colId xmlns:a16="http://schemas.microsoft.com/office/drawing/2014/main" val="2914531328"/>
                    </a:ext>
                  </a:extLst>
                </a:gridCol>
                <a:gridCol w="915308">
                  <a:extLst>
                    <a:ext uri="{9D8B030D-6E8A-4147-A177-3AD203B41FA5}">
                      <a16:colId xmlns:a16="http://schemas.microsoft.com/office/drawing/2014/main" val="4077879634"/>
                    </a:ext>
                  </a:extLst>
                </a:gridCol>
                <a:gridCol w="1040894">
                  <a:extLst>
                    <a:ext uri="{9D8B030D-6E8A-4147-A177-3AD203B41FA5}">
                      <a16:colId xmlns:a16="http://schemas.microsoft.com/office/drawing/2014/main" val="3095106511"/>
                    </a:ext>
                  </a:extLst>
                </a:gridCol>
                <a:gridCol w="1040894">
                  <a:extLst>
                    <a:ext uri="{9D8B030D-6E8A-4147-A177-3AD203B41FA5}">
                      <a16:colId xmlns:a16="http://schemas.microsoft.com/office/drawing/2014/main" val="3769055533"/>
                    </a:ext>
                  </a:extLst>
                </a:gridCol>
                <a:gridCol w="1040894">
                  <a:extLst>
                    <a:ext uri="{9D8B030D-6E8A-4147-A177-3AD203B41FA5}">
                      <a16:colId xmlns:a16="http://schemas.microsoft.com/office/drawing/2014/main" val="3827255799"/>
                    </a:ext>
                  </a:extLst>
                </a:gridCol>
              </a:tblGrid>
              <a:tr h="435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Structure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b="1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(mA/cm</a:t>
                      </a:r>
                      <a:r>
                        <a:rPr lang="en-US" sz="1600" b="1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PCE (%)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27438"/>
                  </a:ext>
                </a:extLst>
              </a:tr>
              <a:tr h="435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Top Cell</a:t>
                      </a: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30.75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80.66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62502"/>
                  </a:ext>
                </a:extLst>
              </a:tr>
              <a:tr h="435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Bottom Cell</a:t>
                      </a: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30.57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82.34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796841"/>
                  </a:ext>
                </a:extLst>
              </a:tr>
              <a:tr h="350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Tandem</a:t>
                      </a:r>
                    </a:p>
                  </a:txBody>
                  <a:tcPr marL="65157" marR="65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30.58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80.07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41.68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13408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55" y="1062673"/>
            <a:ext cx="2653399" cy="31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42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77113-11D9-4DCD-B011-279DD40D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449D83-0D1D-4EEE-8DF2-AD708E47DCD1}"/>
              </a:ext>
            </a:extLst>
          </p:cNvPr>
          <p:cNvSpPr txBox="1">
            <a:spLocks/>
          </p:cNvSpPr>
          <p:nvPr/>
        </p:nvSpPr>
        <p:spPr>
          <a:xfrm>
            <a:off x="0" y="103939"/>
            <a:ext cx="12192000" cy="703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</a:rPr>
              <a:t>Thermal Stability of the Optimized Bottom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A0523-679E-49FB-A880-D5170EF73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0" t="9037" r="12573" b="4000"/>
          <a:stretch/>
        </p:blipFill>
        <p:spPr>
          <a:xfrm>
            <a:off x="965200" y="1097280"/>
            <a:ext cx="4953000" cy="422656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24337A-9492-4452-A3FB-0647763C3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26575"/>
              </p:ext>
            </p:extLst>
          </p:nvPr>
        </p:nvGraphicFramePr>
        <p:xfrm>
          <a:off x="6365242" y="1586640"/>
          <a:ext cx="5079998" cy="373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3076">
                  <a:extLst>
                    <a:ext uri="{9D8B030D-6E8A-4147-A177-3AD203B41FA5}">
                      <a16:colId xmlns:a16="http://schemas.microsoft.com/office/drawing/2014/main" val="263019096"/>
                    </a:ext>
                  </a:extLst>
                </a:gridCol>
                <a:gridCol w="1468461">
                  <a:extLst>
                    <a:ext uri="{9D8B030D-6E8A-4147-A177-3AD203B41FA5}">
                      <a16:colId xmlns:a16="http://schemas.microsoft.com/office/drawing/2014/main" val="1868040189"/>
                    </a:ext>
                  </a:extLst>
                </a:gridCol>
                <a:gridCol w="1468461">
                  <a:extLst>
                    <a:ext uri="{9D8B030D-6E8A-4147-A177-3AD203B41FA5}">
                      <a16:colId xmlns:a16="http://schemas.microsoft.com/office/drawing/2014/main" val="786984613"/>
                    </a:ext>
                  </a:extLst>
                </a:gridCol>
              </a:tblGrid>
              <a:tr h="1494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Bottom Cell 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 at Room Temperature (27</a:t>
                      </a:r>
                      <a:r>
                        <a:rPr lang="en-US" sz="16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Coefficient (per </a:t>
                      </a:r>
                      <a:r>
                        <a:rPr lang="en-US" sz="16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726688"/>
                  </a:ext>
                </a:extLst>
              </a:tr>
              <a:tr h="723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25.84%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-0.50%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6689255"/>
                  </a:ext>
                </a:extLst>
              </a:tr>
              <a:tr h="723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26.70%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-0.307%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5303907"/>
                  </a:ext>
                </a:extLst>
              </a:tr>
              <a:tr h="7951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CuInSe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30.13%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-0.335%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129133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21BB461-5AE0-404C-943F-D7C10A64A560}"/>
              </a:ext>
            </a:extLst>
          </p:cNvPr>
          <p:cNvSpPr/>
          <p:nvPr/>
        </p:nvSpPr>
        <p:spPr>
          <a:xfrm>
            <a:off x="6096000" y="1051123"/>
            <a:ext cx="6096000" cy="4580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Table : Thermal Stability of the optimized bottom cells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B9463-724D-44E6-AED0-2CE3DF075F4A}"/>
              </a:ext>
            </a:extLst>
          </p:cNvPr>
          <p:cNvSpPr txBox="1"/>
          <p:nvPr/>
        </p:nvSpPr>
        <p:spPr>
          <a:xfrm>
            <a:off x="1826829" y="5424602"/>
            <a:ext cx="3894667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46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: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Thermal Stability of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 Bottom Cells</a:t>
            </a:r>
          </a:p>
        </p:txBody>
      </p:sp>
    </p:spTree>
    <p:extLst>
      <p:ext uri="{BB962C8B-B14F-4D97-AF65-F5344CB8AC3E}">
        <p14:creationId xmlns:p14="http://schemas.microsoft.com/office/powerpoint/2010/main" val="1099176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387" y="193858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</a:rPr>
              <a:t>Results and Discussions</a:t>
            </a: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275" y="47424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3CC7C-3E4D-451C-514D-9FE08763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1CBBDB-AC92-ED8D-2F2B-A109784A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256500"/>
              </p:ext>
            </p:extLst>
          </p:nvPr>
        </p:nvGraphicFramePr>
        <p:xfrm>
          <a:off x="1570565" y="1218137"/>
          <a:ext cx="9596694" cy="51050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1925">
                  <a:extLst>
                    <a:ext uri="{9D8B030D-6E8A-4147-A177-3AD203B41FA5}">
                      <a16:colId xmlns:a16="http://schemas.microsoft.com/office/drawing/2014/main" val="1173330983"/>
                    </a:ext>
                  </a:extLst>
                </a:gridCol>
                <a:gridCol w="1158059">
                  <a:extLst>
                    <a:ext uri="{9D8B030D-6E8A-4147-A177-3AD203B41FA5}">
                      <a16:colId xmlns:a16="http://schemas.microsoft.com/office/drawing/2014/main" val="2576358971"/>
                    </a:ext>
                  </a:extLst>
                </a:gridCol>
                <a:gridCol w="1148616">
                  <a:extLst>
                    <a:ext uri="{9D8B030D-6E8A-4147-A177-3AD203B41FA5}">
                      <a16:colId xmlns:a16="http://schemas.microsoft.com/office/drawing/2014/main" val="636101299"/>
                    </a:ext>
                  </a:extLst>
                </a:gridCol>
                <a:gridCol w="1202698">
                  <a:extLst>
                    <a:ext uri="{9D8B030D-6E8A-4147-A177-3AD203B41FA5}">
                      <a16:colId xmlns:a16="http://schemas.microsoft.com/office/drawing/2014/main" val="1916686119"/>
                    </a:ext>
                  </a:extLst>
                </a:gridCol>
                <a:gridCol w="1202698">
                  <a:extLst>
                    <a:ext uri="{9D8B030D-6E8A-4147-A177-3AD203B41FA5}">
                      <a16:colId xmlns:a16="http://schemas.microsoft.com/office/drawing/2014/main" val="870486031"/>
                    </a:ext>
                  </a:extLst>
                </a:gridCol>
                <a:gridCol w="1202698">
                  <a:extLst>
                    <a:ext uri="{9D8B030D-6E8A-4147-A177-3AD203B41FA5}">
                      <a16:colId xmlns:a16="http://schemas.microsoft.com/office/drawing/2014/main" val="2660238395"/>
                    </a:ext>
                  </a:extLst>
                </a:gridCol>
              </a:tblGrid>
              <a:tr h="1469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 Structure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(volts)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(mA/cm</a:t>
                      </a:r>
                      <a:r>
                        <a:rPr lang="en-US" sz="16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PCE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Ref.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2486"/>
                  </a:ext>
                </a:extLst>
              </a:tr>
              <a:tr h="732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Glass-base / FTO / Cd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Zn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 / MASnI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MASnBr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Au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32.48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76.40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5915970"/>
                  </a:ext>
                </a:extLst>
              </a:tr>
              <a:tr h="3428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ITO/ZnO/MASnI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CuSbS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33.19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76.19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22.16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2478045"/>
                  </a:ext>
                </a:extLst>
              </a:tr>
              <a:tr h="3428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PbI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CIGS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1.81</a:t>
                      </a:r>
                      <a:endParaRPr lang="en-US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20.49</a:t>
                      </a:r>
                      <a:endParaRPr lang="en-US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81.90</a:t>
                      </a:r>
                      <a:endParaRPr lang="en-US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30.50</a:t>
                      </a:r>
                      <a:endParaRPr lang="en-US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[9]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5049411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PbI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GeTe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1.747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79.40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35.90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[10]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100905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PbI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Si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79.45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35.30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[11]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6707289"/>
                  </a:ext>
                </a:extLst>
              </a:tr>
              <a:tr h="3428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MAGeI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FASnI</a:t>
                      </a:r>
                      <a:r>
                        <a:rPr lang="en-US" sz="16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30.86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[12]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956795"/>
                  </a:ext>
                </a:extLst>
              </a:tr>
              <a:tr h="3428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SnBr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/Si 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1.59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30.56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80.43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38.86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This work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0425684"/>
                  </a:ext>
                </a:extLst>
              </a:tr>
              <a:tr h="346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SnBr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/GeTe 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30.63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80.58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39.20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This work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527829"/>
                  </a:ext>
                </a:extLst>
              </a:tr>
              <a:tr h="4287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SnBr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/CuInSe</a:t>
                      </a:r>
                      <a:r>
                        <a:rPr lang="en-US" sz="160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(proposed)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30.59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80.07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41.68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This work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7180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CB9628-E4E7-4897-D8FC-91388C4D99CA}"/>
              </a:ext>
            </a:extLst>
          </p:cNvPr>
          <p:cNvSpPr txBox="1"/>
          <p:nvPr/>
        </p:nvSpPr>
        <p:spPr>
          <a:xfrm>
            <a:off x="1865426" y="665068"/>
            <a:ext cx="900697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 : Comparative study </a:t>
            </a:r>
            <a:r>
              <a:rPr lang="en-US" sz="2000" b="1">
                <a:latin typeface="Times New Roman" panose="02020603050405020304" pitchFamily="18" charset="0"/>
                <a:ea typeface="Calibri" panose="020F0502020204030204" pitchFamily="34" charset="0"/>
              </a:rPr>
              <a:t>between</a:t>
            </a:r>
            <a:r>
              <a:rPr lang="en-US" sz="20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previously published works and this work</a:t>
            </a:r>
          </a:p>
        </p:txBody>
      </p:sp>
    </p:spTree>
    <p:extLst>
      <p:ext uri="{BB962C8B-B14F-4D97-AF65-F5344CB8AC3E}">
        <p14:creationId xmlns:p14="http://schemas.microsoft.com/office/powerpoint/2010/main" val="402749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F2B5-795D-2BA1-85A6-98D7C6405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65" y="228601"/>
            <a:ext cx="8980602" cy="493860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Present State of the Problem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1A9DA-3431-2DE2-1BA5-318AF2570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152" y="1169188"/>
            <a:ext cx="4450428" cy="4877149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Global energy consumption is rising.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supply of fossil fuels will be over soon.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Global warming.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GHG emission.</a:t>
            </a:r>
          </a:p>
        </p:txBody>
      </p:sp>
      <p:sp>
        <p:nvSpPr>
          <p:cNvPr id="4" name="Text Box 904275968">
            <a:extLst>
              <a:ext uri="{FF2B5EF4-FFF2-40B4-BE49-F238E27FC236}">
                <a16:creationId xmlns:a16="http://schemas.microsoft.com/office/drawing/2014/main" id="{CF14967E-ECCD-3DCF-62E9-47A8873F1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507" y="4999729"/>
            <a:ext cx="3616960" cy="1846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bmk="_Toc163479914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1200" b="0" i="0" u="none" strike="noStrike" cap="none" normalizeH="0" baseline="0" bmk="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igure 1</a:t>
            </a:r>
            <a:r>
              <a:rPr kumimoji="0" lang="en-US" altLang="en-US" sz="1200" b="0" i="0" u="none" strike="noStrike" cap="none" normalizeH="0" baseline="0" bmk="_Toc16398922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altLang="en-US" sz="1200" bmk="_Toc16398922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Rising Global Energy Consumption [1]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240FA-D141-33EC-7B3F-98DA2E35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The Energy - Modelling the impact of Climate Change on Hydropower Schemes">
            <a:extLst>
              <a:ext uri="{FF2B5EF4-FFF2-40B4-BE49-F238E27FC236}">
                <a16:creationId xmlns:a16="http://schemas.microsoft.com/office/drawing/2014/main" id="{430E37C6-4DF4-4E3B-A952-3996D4321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56" y="1402449"/>
            <a:ext cx="6036088" cy="333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56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4B55-4445-33FD-6C56-07A7FAC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267" y="248575"/>
            <a:ext cx="9144000" cy="477837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3200" b="1">
              <a:latin typeface="Times New Roman" panose="02020603050405020304" pitchFamily="18" charset="0"/>
            </a:endParaRP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275" y="47424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3CC7C-3E4D-451C-514D-9FE08763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2794D-BFA1-49BE-8978-3CC9B254DDF6}"/>
              </a:ext>
            </a:extLst>
          </p:cNvPr>
          <p:cNvSpPr txBox="1"/>
          <p:nvPr/>
        </p:nvSpPr>
        <p:spPr>
          <a:xfrm>
            <a:off x="841312" y="915742"/>
            <a:ext cx="102074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[1]    Guan, Y., Yan, J., Shan, Y., Zhou, Y., Hang, Y., Li, R., ... &amp; Hubacek, K. (2023). Burden of the global energy price crisis on households.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Nature Energy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(3),   304-316.</a:t>
            </a: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[2]    Zhang, H. L., Van Gerven, T., Baeyens, J., &amp; Degrève, J. (2014). Photovoltaics: Reviewing the European feed-in-tariffs and changing PV efficiencies and costs.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The Scientific World Journal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[3] Pham, H. D., Yang, T. C. J., Jain, S. M., Wilson, G. J., &amp; Sonar, P. (2020). Development of dopant‐free organic hole transporting materials for perovskite solar cells.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Advanced Energy Materials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(13), 1903326.</a:t>
            </a: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[4]    Y. Gan 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“Numerical Investigation Energy Conversion Performance of Tin-Based Perovskite Solar Cells Using Cell Capacitance Simulator,” 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Energies (Basel)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vol. 13,no. 22, p. 5907, Nov. 2020, doi: 10.3390/en13225907.</a:t>
            </a: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[5]    S. Bhattarai 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“Investigation of Carrier Transport Materials for Performance Assessment of Lead-Free Perovskite Solar Cells,” 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IEEE Trans Electron Devices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vol. 69, no.6, pp. 3217–3224, Jun. 2022, doi: 10.1109/TED.2022.3165516.</a:t>
            </a: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[6]  Md. Samiul Islam 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“Defect Study and Modelling of SnX3-Based Perovskite Solar Cells with SCAPS-1D,” 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Nanomaterials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vol. 11, no. 5, p. 1218, May 2021, doi: 10.3390/nano11051218.</a:t>
            </a: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[7]  Bala, N., &amp; Mallik, S. K. (2024). Comparative Study of Lead-free Perovskite Materials MASnI3, MASnBr3 and MAGeI3 to Design, Simulate and Optimize Lead Free PSC.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Indian Journal of Pure &amp; Applied Physics (IJPAP)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(4), 292-303.</a:t>
            </a:r>
          </a:p>
          <a:p>
            <a:pPr algn="just">
              <a:lnSpc>
                <a:spcPct val="200000"/>
              </a:lnSpc>
            </a:pP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361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C2E5-79B6-4A62-AFFC-F9FA3349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E7383-65D9-40DB-84BB-1983C01BCD54}"/>
              </a:ext>
            </a:extLst>
          </p:cNvPr>
          <p:cNvSpPr/>
          <p:nvPr/>
        </p:nvSpPr>
        <p:spPr>
          <a:xfrm>
            <a:off x="985520" y="574012"/>
            <a:ext cx="9936480" cy="4837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[8]   Shrivastav, N., Kashyap, S., Madan, J., Al-Mousoi, A. K., Mohammed, M. K., Hossain, M. K., ... &amp; Ramanujam, J. (2023). Perovskite-CIGS monolithic tandem solar cells with 29.7% efficiency: a numerical study.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Energy &amp; Fuels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(4), 3083-3090.</a:t>
            </a: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[9]  Salah MM, Zekry A, Abouelatta M, Shaker A, Mousa M, Amer FZ, Mubarak RI, Saeed A. High-Efficiency Electron Transport Layer-Free Perovskite/GeTe Tandem Solar Cell: Numerical Simulation.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Crystals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2022; 12(7):878. </a:t>
            </a: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[10]  Abedini-Ahangarkola, H., Soleimani-Amiri, S., &amp; Rudi, S. G. (2022). Modeling and numerical simulation of high efficiency perovskite solar cell with three active layers.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Solar Energy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236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724-732.</a:t>
            </a: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[10]   Pandey, R., Bhattarai, S., Sharma, K., Madan, J., Al-Mousoi, A. K., Mohammed, M. K., &amp; Hossain, M. K. (2023). Halide composition engineered a non-toxic perovskite–silicon tandem solar cell with 30.7% conversion efficiency.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ACS Applied Electronic Materials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(10), 5303-5315.</a:t>
            </a: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[11]   Mondol, N., Islam, K. S., Islam, M. R., &amp; Das, S. K. (2024). Enhancing solar cell efficiency: Investigation of high-performance lead-based perovskite-on-silicon (PVK–Si) tandem solar cells through design and numerical analysis.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AIP Advances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(1).</a:t>
            </a:r>
          </a:p>
          <a:p>
            <a:pPr algn="just">
              <a:lnSpc>
                <a:spcPct val="20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[12]  El Arfaoui, Y., Khenfouch, M., &amp; Habiballah, N. (2024). HTL-free non-toxic perovskite tandem solar device MAGeI3/FASnI3 with 25.69% efficiency: design and simulation using SCAPS. 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Journal of Optics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1-14.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F931D4-AD47-4ED7-B429-243EBC2C5F75}"/>
              </a:ext>
            </a:extLst>
          </p:cNvPr>
          <p:cNvSpPr txBox="1">
            <a:spLocks/>
          </p:cNvSpPr>
          <p:nvPr/>
        </p:nvSpPr>
        <p:spPr>
          <a:xfrm>
            <a:off x="1583267" y="248575"/>
            <a:ext cx="9144000" cy="477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3200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625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9">
            <a:extLst>
              <a:ext uri="{FF2B5EF4-FFF2-40B4-BE49-F238E27FC236}">
                <a16:creationId xmlns:a16="http://schemas.microsoft.com/office/drawing/2014/main" id="{53447998-665B-5213-BE4B-A32DC9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242D-AA48-141E-DCDF-8B8A0CA3B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275" y="474240"/>
            <a:ext cx="10023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3CC7C-3E4D-451C-514D-9FE08763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F64E5-B825-437B-9FDA-3B6183C82D4E}"/>
              </a:ext>
            </a:extLst>
          </p:cNvPr>
          <p:cNvSpPr txBox="1"/>
          <p:nvPr/>
        </p:nvSpPr>
        <p:spPr>
          <a:xfrm>
            <a:off x="-402297" y="130896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72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78A7D-9E50-463F-B8FE-67B263468C71}"/>
              </a:ext>
            </a:extLst>
          </p:cNvPr>
          <p:cNvSpPr/>
          <p:nvPr/>
        </p:nvSpPr>
        <p:spPr>
          <a:xfrm>
            <a:off x="59267" y="2808613"/>
            <a:ext cx="12192000" cy="1257404"/>
          </a:xfrm>
          <a:prstGeom prst="rect">
            <a:avLst/>
          </a:prstGeom>
          <a:noFill/>
        </p:spPr>
        <p:txBody>
          <a:bodyPr wrap="square" lIns="86876" tIns="43438" rIns="86876" bIns="43438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601" b="1">
                <a:ln/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1403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F2B5-795D-2BA1-85A6-98D7C6405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65" y="228601"/>
            <a:ext cx="8980602" cy="493860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: Renewable Energy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1A9DA-3431-2DE2-1BA5-318AF2570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145" y="1365013"/>
            <a:ext cx="4684809" cy="4877149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Solar Energy</a:t>
            </a:r>
          </a:p>
          <a:p>
            <a:pPr algn="l">
              <a:lnSpc>
                <a:spcPct val="150000"/>
              </a:lnSpc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Wind Energy</a:t>
            </a:r>
          </a:p>
          <a:p>
            <a:pPr algn="l">
              <a:lnSpc>
                <a:spcPct val="150000"/>
              </a:lnSpc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Hydro Energy</a:t>
            </a:r>
          </a:p>
          <a:p>
            <a:pPr algn="l">
              <a:lnSpc>
                <a:spcPct val="150000"/>
              </a:lnSpc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Biomass Energy</a:t>
            </a:r>
          </a:p>
          <a:p>
            <a:pPr algn="l">
              <a:lnSpc>
                <a:spcPct val="150000"/>
              </a:lnSpc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Geothermal Energy</a:t>
            </a:r>
          </a:p>
        </p:txBody>
      </p:sp>
      <p:sp>
        <p:nvSpPr>
          <p:cNvPr id="4" name="Text Box 904275968">
            <a:extLst>
              <a:ext uri="{FF2B5EF4-FFF2-40B4-BE49-F238E27FC236}">
                <a16:creationId xmlns:a16="http://schemas.microsoft.com/office/drawing/2014/main" id="{CF14967E-ECCD-3DCF-62E9-47A8873F1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292" y="5246766"/>
            <a:ext cx="3318843" cy="1846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bmk="_Toc163479914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1200" b="0" i="0" u="none" strike="noStrike" cap="none" normalizeH="0" baseline="0" bmk="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igure 2</a:t>
            </a:r>
            <a:r>
              <a:rPr kumimoji="0" lang="en-US" altLang="en-US" sz="1200" b="0" i="0" u="none" strike="noStrike" cap="none" normalizeH="0" baseline="0" bmk="_Toc16398922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altLang="en-US" sz="1200" bmk="_Toc16398922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Renewable Energy Sources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240FA-D141-33EC-7B3F-98DA2E35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5</a:t>
            </a:fld>
            <a:endParaRPr lang="en-US"/>
          </a:p>
        </p:txBody>
      </p:sp>
      <p:pic>
        <p:nvPicPr>
          <p:cNvPr id="2052" name="Picture 4" descr="What is Renewable Energy and the Sources of Renewable Energy - shah khan -  Medium">
            <a:extLst>
              <a:ext uri="{FF2B5EF4-FFF2-40B4-BE49-F238E27FC236}">
                <a16:creationId xmlns:a16="http://schemas.microsoft.com/office/drawing/2014/main" id="{81AA819B-699A-47F6-9557-E7B04EF46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749" y="1367864"/>
            <a:ext cx="4251960" cy="34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747E5-C40C-4DFD-B898-E93D2FAF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706" y="1377778"/>
            <a:ext cx="637933" cy="569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AD276-CA0D-41C5-97A8-33FCFA997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706" y="2103712"/>
            <a:ext cx="637933" cy="49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07938-7F6D-439E-B793-05EB0E5DB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458" y="2841367"/>
            <a:ext cx="439933" cy="428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D97F4-644B-4301-81BD-4D5D5A46E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566" y="3521569"/>
            <a:ext cx="416951" cy="43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4041B-52C7-4D2C-A864-44D074930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255" y="4189930"/>
            <a:ext cx="598384" cy="5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8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E1AE9D-4D9C-4F0B-A1CD-408D5CCE028D}"/>
              </a:ext>
            </a:extLst>
          </p:cNvPr>
          <p:cNvSpPr/>
          <p:nvPr/>
        </p:nvSpPr>
        <p:spPr>
          <a:xfrm>
            <a:off x="1350859" y="1113620"/>
            <a:ext cx="4745141" cy="75476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Lowers carbon footprint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1F2B5-795D-2BA1-85A6-98D7C6405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65" y="157481"/>
            <a:ext cx="8980602" cy="493860"/>
          </a:xfrm>
        </p:spPr>
        <p:txBody>
          <a:bodyPr>
            <a:no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Solar Energy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82434-E499-57A0-04E7-E763F94A38B3}"/>
              </a:ext>
            </a:extLst>
          </p:cNvPr>
          <p:cNvSpPr/>
          <p:nvPr/>
        </p:nvSpPr>
        <p:spPr>
          <a:xfrm>
            <a:off x="7122474" y="2087808"/>
            <a:ext cx="4374037" cy="30165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C2C363-83DC-F5A1-142A-1F35C542A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80" y="1341120"/>
            <a:ext cx="5050569" cy="3650895"/>
          </a:xfrm>
          <a:prstGeom prst="rect">
            <a:avLst/>
          </a:prstGeom>
        </p:spPr>
      </p:pic>
      <p:sp>
        <p:nvSpPr>
          <p:cNvPr id="4" name="Text Box 904275968">
            <a:extLst>
              <a:ext uri="{FF2B5EF4-FFF2-40B4-BE49-F238E27FC236}">
                <a16:creationId xmlns:a16="http://schemas.microsoft.com/office/drawing/2014/main" id="{CF14967E-ECCD-3DCF-62E9-47A8873F1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4495" y="5212768"/>
            <a:ext cx="3030537" cy="1846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bmk="_Toc163479914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1200" b="0" i="0" u="none" strike="noStrike" cap="none" normalizeH="0" baseline="0" bmk="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igure 3</a:t>
            </a:r>
            <a:r>
              <a:rPr kumimoji="0" lang="en-US" altLang="en-US" sz="1200" b="0" i="0" u="none" strike="noStrike" cap="none" normalizeH="0" baseline="0" bmk="_Toc16398922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Solar Panels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240FA-D141-33EC-7B3F-98DA2E35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73EBA-382F-403B-93E6-A084DBC61F16}"/>
              </a:ext>
            </a:extLst>
          </p:cNvPr>
          <p:cNvSpPr/>
          <p:nvPr/>
        </p:nvSpPr>
        <p:spPr>
          <a:xfrm>
            <a:off x="1162322" y="1113620"/>
            <a:ext cx="918414" cy="754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BCE009-0055-4853-94A5-2A307F5A6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874" y="1149180"/>
            <a:ext cx="699630" cy="66644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C50325-2B44-46E4-8F65-9FAF9E822638}"/>
              </a:ext>
            </a:extLst>
          </p:cNvPr>
          <p:cNvSpPr/>
          <p:nvPr/>
        </p:nvSpPr>
        <p:spPr>
          <a:xfrm>
            <a:off x="1350859" y="2092596"/>
            <a:ext cx="4745141" cy="82682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        </a:t>
            </a:r>
            <a:r>
              <a:rPr 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Advances clean energy technology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5E2834-2295-4C53-A9C9-4C8DADF36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322" y="2092594"/>
            <a:ext cx="918414" cy="83333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54CD75-8E30-47B0-8D69-009639BC8E48}"/>
              </a:ext>
            </a:extLst>
          </p:cNvPr>
          <p:cNvSpPr/>
          <p:nvPr/>
        </p:nvSpPr>
        <p:spPr>
          <a:xfrm>
            <a:off x="1350438" y="3150134"/>
            <a:ext cx="4745141" cy="75476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Supports local economy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DC9BE-B2AA-41F7-ADC6-21642A97B8EE}"/>
              </a:ext>
            </a:extLst>
          </p:cNvPr>
          <p:cNvSpPr/>
          <p:nvPr/>
        </p:nvSpPr>
        <p:spPr>
          <a:xfrm>
            <a:off x="1161901" y="3150134"/>
            <a:ext cx="918414" cy="754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5B0BF0-D536-4470-B3CB-C0CA560D3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239" y="3241139"/>
            <a:ext cx="444588" cy="58253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6EAF19-6025-41DD-BDE3-06910912FD96}"/>
              </a:ext>
            </a:extLst>
          </p:cNvPr>
          <p:cNvSpPr/>
          <p:nvPr/>
        </p:nvSpPr>
        <p:spPr>
          <a:xfrm>
            <a:off x="1350438" y="4137769"/>
            <a:ext cx="4745141" cy="75476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Backs up grid energy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FEA7FB-1E3F-441C-8AB7-4BAEF923D79E}"/>
              </a:ext>
            </a:extLst>
          </p:cNvPr>
          <p:cNvSpPr/>
          <p:nvPr/>
        </p:nvSpPr>
        <p:spPr>
          <a:xfrm>
            <a:off x="1161901" y="4135617"/>
            <a:ext cx="918414" cy="754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425BDE-2DAD-4586-BBC2-A25F018A9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959" y="4219224"/>
            <a:ext cx="613920" cy="62327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4A8DD38-A148-4CD6-A722-70063075DF31}"/>
              </a:ext>
            </a:extLst>
          </p:cNvPr>
          <p:cNvSpPr/>
          <p:nvPr/>
        </p:nvSpPr>
        <p:spPr>
          <a:xfrm>
            <a:off x="1350438" y="5121100"/>
            <a:ext cx="4745141" cy="75476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Long lifespan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DD9432-FD3C-4703-AC93-CAA0F8F979DC}"/>
              </a:ext>
            </a:extLst>
          </p:cNvPr>
          <p:cNvSpPr/>
          <p:nvPr/>
        </p:nvSpPr>
        <p:spPr>
          <a:xfrm>
            <a:off x="1161901" y="5120102"/>
            <a:ext cx="918414" cy="754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AEBB982-BD69-44C5-B49E-E0C80BB53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472" y="5170308"/>
            <a:ext cx="627453" cy="61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8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554F35-EB2B-5BD0-5F54-2C3EAA183E72}"/>
              </a:ext>
            </a:extLst>
          </p:cNvPr>
          <p:cNvSpPr txBox="1">
            <a:spLocks/>
          </p:cNvSpPr>
          <p:nvPr/>
        </p:nvSpPr>
        <p:spPr>
          <a:xfrm>
            <a:off x="1695865" y="228601"/>
            <a:ext cx="8980602" cy="493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Solar Cells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A3DED-74BD-5014-C987-A7956564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CAAEAB-D014-427B-8A10-401FCCC7A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"/>
          <a:stretch/>
        </p:blipFill>
        <p:spPr>
          <a:xfrm>
            <a:off x="1671320" y="870035"/>
            <a:ext cx="8310880" cy="4868925"/>
          </a:xfrm>
          <a:prstGeom prst="rect">
            <a:avLst/>
          </a:prstGeom>
        </p:spPr>
      </p:pic>
      <p:sp>
        <p:nvSpPr>
          <p:cNvPr id="6" name="Text Box 904275968">
            <a:extLst>
              <a:ext uri="{FF2B5EF4-FFF2-40B4-BE49-F238E27FC236}">
                <a16:creationId xmlns:a16="http://schemas.microsoft.com/office/drawing/2014/main" id="{0A9F4F61-CA21-44EB-A598-70E90BBC9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778" y="5956045"/>
            <a:ext cx="3138775" cy="1846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bmk="_Toc163479914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1200" b="0" i="0" u="none" strike="noStrike" cap="none" normalizeH="0" baseline="0" bmk="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igure 5</a:t>
            </a:r>
            <a:r>
              <a:rPr kumimoji="0" lang="en-US" altLang="en-US" sz="1200" b="0" i="0" u="none" strike="noStrike" cap="none" normalizeH="0" baseline="0" bmk="_Toc16398922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altLang="en-US" sz="1200" bmk="_Toc16398922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of Solar Cells [3]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5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DFE83081-5824-4FAF-80F3-40070DC62A33}"/>
              </a:ext>
            </a:extLst>
          </p:cNvPr>
          <p:cNvSpPr/>
          <p:nvPr/>
        </p:nvSpPr>
        <p:spPr>
          <a:xfrm>
            <a:off x="1686560" y="1115870"/>
            <a:ext cx="1053126" cy="89685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8EC4D-C2BE-ED1A-AF84-FF907B45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29DA23-2143-14A3-804F-B59907C8FEC0}"/>
              </a:ext>
            </a:extLst>
          </p:cNvPr>
          <p:cNvSpPr txBox="1">
            <a:spLocks/>
          </p:cNvSpPr>
          <p:nvPr/>
        </p:nvSpPr>
        <p:spPr>
          <a:xfrm>
            <a:off x="1695865" y="228601"/>
            <a:ext cx="8980602" cy="493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Why Perovskite Solar Cell</a:t>
            </a:r>
          </a:p>
        </p:txBody>
      </p:sp>
      <p:pic>
        <p:nvPicPr>
          <p:cNvPr id="8" name="Graphic 7" descr="Coins">
            <a:extLst>
              <a:ext uri="{FF2B5EF4-FFF2-40B4-BE49-F238E27FC236}">
                <a16:creationId xmlns:a16="http://schemas.microsoft.com/office/drawing/2014/main" id="{98D9F2B4-7A0E-43C0-B96C-401D1CAF4EC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8554" y="1191038"/>
            <a:ext cx="680832" cy="680832"/>
          </a:xfrm>
          <a:prstGeom prst="rect">
            <a:avLst/>
          </a:prstGeom>
        </p:spPr>
      </p:pic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B7A7DDE0-67A2-4FEA-9BA3-19D4C7B6B303}"/>
              </a:ext>
            </a:extLst>
          </p:cNvPr>
          <p:cNvSpPr/>
          <p:nvPr/>
        </p:nvSpPr>
        <p:spPr>
          <a:xfrm>
            <a:off x="2952500" y="1323757"/>
            <a:ext cx="1041946" cy="49707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A52D3-0F87-43B3-A5C7-78F1B4F861B0}"/>
              </a:ext>
            </a:extLst>
          </p:cNvPr>
          <p:cNvSpPr/>
          <p:nvPr/>
        </p:nvSpPr>
        <p:spPr>
          <a:xfrm>
            <a:off x="3994446" y="1314387"/>
            <a:ext cx="3807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Lower production cost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9BE258-7F42-479F-A5C5-61D3BF28C2D6}"/>
              </a:ext>
            </a:extLst>
          </p:cNvPr>
          <p:cNvSpPr/>
          <p:nvPr/>
        </p:nvSpPr>
        <p:spPr>
          <a:xfrm>
            <a:off x="1686560" y="2207534"/>
            <a:ext cx="1053126" cy="89685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4185B56B-2AB6-4EA0-B60A-D50FBE85C910}"/>
              </a:ext>
            </a:extLst>
          </p:cNvPr>
          <p:cNvSpPr/>
          <p:nvPr/>
        </p:nvSpPr>
        <p:spPr>
          <a:xfrm>
            <a:off x="2952500" y="2415421"/>
            <a:ext cx="1041946" cy="49707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BC2AB54-88FE-49A1-B4D5-464323D63D07}"/>
              </a:ext>
            </a:extLst>
          </p:cNvPr>
          <p:cNvSpPr/>
          <p:nvPr/>
        </p:nvSpPr>
        <p:spPr>
          <a:xfrm>
            <a:off x="1686560" y="3295896"/>
            <a:ext cx="1053126" cy="89685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Striped Right 35">
            <a:extLst>
              <a:ext uri="{FF2B5EF4-FFF2-40B4-BE49-F238E27FC236}">
                <a16:creationId xmlns:a16="http://schemas.microsoft.com/office/drawing/2014/main" id="{A3C8C721-BA02-43D1-A41B-E0D0678432F1}"/>
              </a:ext>
            </a:extLst>
          </p:cNvPr>
          <p:cNvSpPr/>
          <p:nvPr/>
        </p:nvSpPr>
        <p:spPr>
          <a:xfrm>
            <a:off x="2952500" y="3503783"/>
            <a:ext cx="1041946" cy="49707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409312-360F-45DA-B4D9-B19FEDBF0D50}"/>
              </a:ext>
            </a:extLst>
          </p:cNvPr>
          <p:cNvSpPr/>
          <p:nvPr/>
        </p:nvSpPr>
        <p:spPr>
          <a:xfrm>
            <a:off x="1686560" y="4366248"/>
            <a:ext cx="1053126" cy="89685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Striped Right 38">
            <a:extLst>
              <a:ext uri="{FF2B5EF4-FFF2-40B4-BE49-F238E27FC236}">
                <a16:creationId xmlns:a16="http://schemas.microsoft.com/office/drawing/2014/main" id="{558F895C-0F5C-4D83-8708-2955D6DD5521}"/>
              </a:ext>
            </a:extLst>
          </p:cNvPr>
          <p:cNvSpPr/>
          <p:nvPr/>
        </p:nvSpPr>
        <p:spPr>
          <a:xfrm>
            <a:off x="2952500" y="4574135"/>
            <a:ext cx="1041946" cy="49707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D358588-002E-40C6-A199-526168A3A15A}"/>
              </a:ext>
            </a:extLst>
          </p:cNvPr>
          <p:cNvSpPr/>
          <p:nvPr/>
        </p:nvSpPr>
        <p:spPr>
          <a:xfrm>
            <a:off x="1686560" y="5459492"/>
            <a:ext cx="1053126" cy="89685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Striped Right 41">
            <a:extLst>
              <a:ext uri="{FF2B5EF4-FFF2-40B4-BE49-F238E27FC236}">
                <a16:creationId xmlns:a16="http://schemas.microsoft.com/office/drawing/2014/main" id="{F0BFFD6E-FD7A-4618-BA0C-EE79764DD361}"/>
              </a:ext>
            </a:extLst>
          </p:cNvPr>
          <p:cNvSpPr/>
          <p:nvPr/>
        </p:nvSpPr>
        <p:spPr>
          <a:xfrm>
            <a:off x="2952500" y="5667379"/>
            <a:ext cx="1041946" cy="49707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856A63-CBA4-4FB2-A352-E45CE701479E}"/>
              </a:ext>
            </a:extLst>
          </p:cNvPr>
          <p:cNvSpPr/>
          <p:nvPr/>
        </p:nvSpPr>
        <p:spPr>
          <a:xfrm>
            <a:off x="4007290" y="2403920"/>
            <a:ext cx="2628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Better efficiency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A15F91-0211-4A2D-97CD-16D404307F35}"/>
              </a:ext>
            </a:extLst>
          </p:cNvPr>
          <p:cNvSpPr/>
          <p:nvPr/>
        </p:nvSpPr>
        <p:spPr>
          <a:xfrm>
            <a:off x="4250569" y="3485953"/>
            <a:ext cx="3833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High absorption coefficient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0B3496-36B6-4AAD-AAD4-182C56BB1BF7}"/>
              </a:ext>
            </a:extLst>
          </p:cNvPr>
          <p:cNvSpPr/>
          <p:nvPr/>
        </p:nvSpPr>
        <p:spPr>
          <a:xfrm>
            <a:off x="4267778" y="4556830"/>
            <a:ext cx="3084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Long diffusion length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381930-C754-4DAF-BB3D-90FAC659AD26}"/>
              </a:ext>
            </a:extLst>
          </p:cNvPr>
          <p:cNvSpPr/>
          <p:nvPr/>
        </p:nvSpPr>
        <p:spPr>
          <a:xfrm>
            <a:off x="4267778" y="5655878"/>
            <a:ext cx="3141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Good carrier mobility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A5E3C06-DB5E-4D49-86D0-953FD75051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8" y="2303279"/>
            <a:ext cx="469390" cy="705368"/>
          </a:xfrm>
          <a:prstGeom prst="rect">
            <a:avLst/>
          </a:prstGeom>
        </p:spPr>
      </p:pic>
      <p:pic>
        <p:nvPicPr>
          <p:cNvPr id="51" name="Graphic 50" descr="Arrow Clockwise curve">
            <a:extLst>
              <a:ext uri="{FF2B5EF4-FFF2-40B4-BE49-F238E27FC236}">
                <a16:creationId xmlns:a16="http://schemas.microsoft.com/office/drawing/2014/main" id="{A650E1B9-B3DF-4317-9759-C915EEFDA9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2489" y="4441839"/>
            <a:ext cx="821267" cy="821267"/>
          </a:xfrm>
          <a:prstGeom prst="rect">
            <a:avLst/>
          </a:prstGeom>
        </p:spPr>
      </p:pic>
      <p:pic>
        <p:nvPicPr>
          <p:cNvPr id="53" name="Graphic 52" descr="Lightning bolt">
            <a:extLst>
              <a:ext uri="{FF2B5EF4-FFF2-40B4-BE49-F238E27FC236}">
                <a16:creationId xmlns:a16="http://schemas.microsoft.com/office/drawing/2014/main" id="{89573211-0DB7-470E-9D90-DA4DEA4928A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37754" y="5556628"/>
            <a:ext cx="779402" cy="779402"/>
          </a:xfrm>
          <a:prstGeom prst="rect">
            <a:avLst/>
          </a:prstGeom>
        </p:spPr>
      </p:pic>
      <p:pic>
        <p:nvPicPr>
          <p:cNvPr id="4" name="Graphic 3" descr="Sun">
            <a:extLst>
              <a:ext uri="{FF2B5EF4-FFF2-40B4-BE49-F238E27FC236}">
                <a16:creationId xmlns:a16="http://schemas.microsoft.com/office/drawing/2014/main" id="{F60D0D27-E105-4CE7-A30A-AC42034D7B2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8561" y="3376487"/>
            <a:ext cx="768435" cy="7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2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8EC4D-C2BE-ED1A-AF84-FF907B45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5B19-9D4C-4F26-8E59-DA344FB9E2A4}" type="slidenum">
              <a:rPr lang="en-US" smtClean="0"/>
              <a:t>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29DA23-2143-14A3-804F-B59907C8FEC0}"/>
              </a:ext>
            </a:extLst>
          </p:cNvPr>
          <p:cNvSpPr txBox="1">
            <a:spLocks/>
          </p:cNvSpPr>
          <p:nvPr/>
        </p:nvSpPr>
        <p:spPr>
          <a:xfrm>
            <a:off x="1695865" y="183600"/>
            <a:ext cx="8980602" cy="493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of Single Junction Cells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B2E50C-D2CA-4901-95AE-EE53F7ABD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144225"/>
              </p:ext>
            </p:extLst>
          </p:nvPr>
        </p:nvGraphicFramePr>
        <p:xfrm>
          <a:off x="1066800" y="905861"/>
          <a:ext cx="10287000" cy="52932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03060">
                  <a:extLst>
                    <a:ext uri="{9D8B030D-6E8A-4147-A177-3AD203B41FA5}">
                      <a16:colId xmlns:a16="http://schemas.microsoft.com/office/drawing/2014/main" val="1103106376"/>
                    </a:ext>
                  </a:extLst>
                </a:gridCol>
                <a:gridCol w="1296638">
                  <a:extLst>
                    <a:ext uri="{9D8B030D-6E8A-4147-A177-3AD203B41FA5}">
                      <a16:colId xmlns:a16="http://schemas.microsoft.com/office/drawing/2014/main" val="1653126991"/>
                    </a:ext>
                  </a:extLst>
                </a:gridCol>
                <a:gridCol w="1249579">
                  <a:extLst>
                    <a:ext uri="{9D8B030D-6E8A-4147-A177-3AD203B41FA5}">
                      <a16:colId xmlns:a16="http://schemas.microsoft.com/office/drawing/2014/main" val="1984482374"/>
                    </a:ext>
                  </a:extLst>
                </a:gridCol>
                <a:gridCol w="1029300">
                  <a:extLst>
                    <a:ext uri="{9D8B030D-6E8A-4147-A177-3AD203B41FA5}">
                      <a16:colId xmlns:a16="http://schemas.microsoft.com/office/drawing/2014/main" val="1455111601"/>
                    </a:ext>
                  </a:extLst>
                </a:gridCol>
                <a:gridCol w="1127425">
                  <a:extLst>
                    <a:ext uri="{9D8B030D-6E8A-4147-A177-3AD203B41FA5}">
                      <a16:colId xmlns:a16="http://schemas.microsoft.com/office/drawing/2014/main" val="2098954993"/>
                    </a:ext>
                  </a:extLst>
                </a:gridCol>
                <a:gridCol w="1580998">
                  <a:extLst>
                    <a:ext uri="{9D8B030D-6E8A-4147-A177-3AD203B41FA5}">
                      <a16:colId xmlns:a16="http://schemas.microsoft.com/office/drawing/2014/main" val="1973006968"/>
                    </a:ext>
                  </a:extLst>
                </a:gridCol>
              </a:tblGrid>
              <a:tr h="11527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 Structure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(volts)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(mA/cm</a:t>
                      </a:r>
                      <a:r>
                        <a:rPr lang="en-US" sz="18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PCE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Ref.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36197"/>
                  </a:ext>
                </a:extLst>
              </a:tr>
              <a:tr h="9589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Glass-base / FTO / Cd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Zn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 / MASnI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MASnBr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Au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32.48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76.40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97425"/>
                  </a:ext>
                </a:extLst>
              </a:tr>
              <a:tr h="522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ITO/ZnO/MASnI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CuSbS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33.19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76.19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22.16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65196"/>
                  </a:ext>
                </a:extLst>
              </a:tr>
              <a:tr h="522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FTO/TiO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/MASnBr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NiO/Au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84.89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21.66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8304"/>
                  </a:ext>
                </a:extLst>
              </a:tr>
              <a:tr h="9187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ITO/ZnO/MASnBr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/Spiro-OMeTAD/Au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32.42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75.67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[7]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37033"/>
                  </a:ext>
                </a:extLst>
              </a:tr>
              <a:tr h="307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FTO/SnO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/MAPbI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/Spiro-OMeTAD/Au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1.32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22.93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79.39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23.22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[8]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580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81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5369</TotalTime>
  <Words>2733</Words>
  <Application>Microsoft Office PowerPoint</Application>
  <PresentationFormat>Widescreen</PresentationFormat>
  <Paragraphs>686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Presentation Outline</vt:lpstr>
      <vt:lpstr>Objectives</vt:lpstr>
      <vt:lpstr>Background and Present State of the Problem </vt:lpstr>
      <vt:lpstr>Alternative : Renewable Energy Sources</vt:lpstr>
      <vt:lpstr>Solar 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Selection of ETL for Perovskite Top Cell</vt:lpstr>
      <vt:lpstr>Selection of HTL for Perovskite Top Cell</vt:lpstr>
      <vt:lpstr>Optimization of MASnBr3 Absorber Layer</vt:lpstr>
      <vt:lpstr>Proposed Structure for MASnBr3 Perovskite Top Cell</vt:lpstr>
      <vt:lpstr>Energy Band Alignment Diagram of Perovskite Top Cell</vt:lpstr>
      <vt:lpstr>Simulation Output of MASnBr3 Perovskite Top Cell</vt:lpstr>
      <vt:lpstr>Thermal Stability of MASnBr3 Perovskite Top Cell</vt:lpstr>
      <vt:lpstr>PowerPoint Presentation</vt:lpstr>
      <vt:lpstr>PowerPoint Presentation</vt:lpstr>
      <vt:lpstr>AM 1.5G and Filtered Spectrum</vt:lpstr>
      <vt:lpstr>Structure of Si Bottom Cell</vt:lpstr>
      <vt:lpstr>Optimization of Si Absorber Layer</vt:lpstr>
      <vt:lpstr>PowerPoint Presentation</vt:lpstr>
      <vt:lpstr>MASnBr3/Si  Tandem Cell</vt:lpstr>
      <vt:lpstr>MASnBr3/Si  Tandem Cell</vt:lpstr>
      <vt:lpstr>Structure of GeTe Bottom Cell</vt:lpstr>
      <vt:lpstr>Optimization of GeTe Absorber Layer</vt:lpstr>
      <vt:lpstr>PowerPoint Presentation</vt:lpstr>
      <vt:lpstr>MASnBr3/GeTe Tandem Cell</vt:lpstr>
      <vt:lpstr>MASnBr3/GeTe Tandem Cell</vt:lpstr>
      <vt:lpstr>Structure of CuInSe2 Bottom Cell</vt:lpstr>
      <vt:lpstr>Optimization of CuInSe2 Absorber Layer</vt:lpstr>
      <vt:lpstr>PowerPoint Presentation</vt:lpstr>
      <vt:lpstr>MASnBr3/CuInSe2  Tandem Cell</vt:lpstr>
      <vt:lpstr>MASnBr3/CuInSe2  Tandem Cell</vt:lpstr>
      <vt:lpstr>PowerPoint Presentation</vt:lpstr>
      <vt:lpstr>Results and Discussions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MASnBr3 Perovskite Top Cell</dc:title>
  <dc:creator>Abrar Adib</dc:creator>
  <cp:lastModifiedBy>Abrar Adib</cp:lastModifiedBy>
  <cp:revision>330</cp:revision>
  <dcterms:created xsi:type="dcterms:W3CDTF">2024-04-20T04:14:01Z</dcterms:created>
  <dcterms:modified xsi:type="dcterms:W3CDTF">2024-05-28T18:04:23Z</dcterms:modified>
</cp:coreProperties>
</file>